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89" r:id="rId2"/>
    <p:sldId id="290" r:id="rId3"/>
    <p:sldId id="291" r:id="rId4"/>
    <p:sldId id="292" r:id="rId5"/>
    <p:sldId id="293" r:id="rId6"/>
    <p:sldId id="294" r:id="rId7"/>
    <p:sldId id="278" r:id="rId8"/>
    <p:sldId id="295" r:id="rId9"/>
    <p:sldId id="304" r:id="rId10"/>
    <p:sldId id="296" r:id="rId11"/>
    <p:sldId id="298" r:id="rId12"/>
    <p:sldId id="299" r:id="rId13"/>
    <p:sldId id="300" r:id="rId14"/>
    <p:sldId id="301" r:id="rId15"/>
    <p:sldId id="302" r:id="rId16"/>
    <p:sldId id="305" r:id="rId17"/>
    <p:sldId id="260" r:id="rId18"/>
    <p:sldId id="277" r:id="rId19"/>
    <p:sldId id="306" r:id="rId20"/>
    <p:sldId id="307" r:id="rId21"/>
    <p:sldId id="308" r:id="rId22"/>
    <p:sldId id="309" r:id="rId23"/>
    <p:sldId id="310" r:id="rId24"/>
    <p:sldId id="267" r:id="rId25"/>
    <p:sldId id="263" r:id="rId26"/>
    <p:sldId id="313" r:id="rId27"/>
    <p:sldId id="314" r:id="rId28"/>
    <p:sldId id="316" r:id="rId29"/>
    <p:sldId id="315" r:id="rId30"/>
    <p:sldId id="317" r:id="rId31"/>
    <p:sldId id="318" r:id="rId32"/>
    <p:sldId id="319" r:id="rId33"/>
    <p:sldId id="320" r:id="rId34"/>
    <p:sldId id="321" r:id="rId35"/>
    <p:sldId id="322" r:id="rId36"/>
    <p:sldId id="323" r:id="rId37"/>
    <p:sldId id="324" r:id="rId38"/>
    <p:sldId id="325" r:id="rId39"/>
    <p:sldId id="326" r:id="rId40"/>
    <p:sldId id="330" r:id="rId41"/>
    <p:sldId id="327" r:id="rId42"/>
    <p:sldId id="328" r:id="rId43"/>
    <p:sldId id="329" r:id="rId44"/>
    <p:sldId id="331" r:id="rId45"/>
    <p:sldId id="311" r:id="rId46"/>
    <p:sldId id="264" r:id="rId47"/>
    <p:sldId id="31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96" d="100"/>
          <a:sy n="96" d="100"/>
        </p:scale>
        <p:origin x="178"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IBHA GIRI" userId="0189b2712fe94ba7" providerId="LiveId" clId="{118C246A-995A-4845-85AF-C408DC6B7FE9}"/>
    <pc:docChg chg="custSel addSld modSld">
      <pc:chgData name="PRATIBHA GIRI" userId="0189b2712fe94ba7" providerId="LiveId" clId="{118C246A-995A-4845-85AF-C408DC6B7FE9}" dt="2024-03-26T13:43:13.284" v="59" actId="255"/>
      <pc:docMkLst>
        <pc:docMk/>
      </pc:docMkLst>
      <pc:sldChg chg="modSp new mod">
        <pc:chgData name="PRATIBHA GIRI" userId="0189b2712fe94ba7" providerId="LiveId" clId="{118C246A-995A-4845-85AF-C408DC6B7FE9}" dt="2024-03-26T13:41:33.206" v="35" actId="27636"/>
        <pc:sldMkLst>
          <pc:docMk/>
          <pc:sldMk cId="728640765" sldId="287"/>
        </pc:sldMkLst>
        <pc:spChg chg="mod">
          <ac:chgData name="PRATIBHA GIRI" userId="0189b2712fe94ba7" providerId="LiveId" clId="{118C246A-995A-4845-85AF-C408DC6B7FE9}" dt="2024-03-26T13:39:10.682" v="12" actId="20577"/>
          <ac:spMkLst>
            <pc:docMk/>
            <pc:sldMk cId="728640765" sldId="287"/>
            <ac:spMk id="2" creationId="{6232E879-FCCA-DC59-0616-3CCAC30F6114}"/>
          </ac:spMkLst>
        </pc:spChg>
        <pc:spChg chg="mod">
          <ac:chgData name="PRATIBHA GIRI" userId="0189b2712fe94ba7" providerId="LiveId" clId="{118C246A-995A-4845-85AF-C408DC6B7FE9}" dt="2024-03-26T13:41:33.206" v="35" actId="27636"/>
          <ac:spMkLst>
            <pc:docMk/>
            <pc:sldMk cId="728640765" sldId="287"/>
            <ac:spMk id="3" creationId="{EA06D948-B8AE-6FB6-B0B3-EF8A6ED2A4C4}"/>
          </ac:spMkLst>
        </pc:spChg>
      </pc:sldChg>
      <pc:sldChg chg="delSp modSp new mod">
        <pc:chgData name="PRATIBHA GIRI" userId="0189b2712fe94ba7" providerId="LiveId" clId="{118C246A-995A-4845-85AF-C408DC6B7FE9}" dt="2024-03-26T13:43:13.284" v="59" actId="255"/>
        <pc:sldMkLst>
          <pc:docMk/>
          <pc:sldMk cId="3688461633" sldId="288"/>
        </pc:sldMkLst>
        <pc:spChg chg="del">
          <ac:chgData name="PRATIBHA GIRI" userId="0189b2712fe94ba7" providerId="LiveId" clId="{118C246A-995A-4845-85AF-C408DC6B7FE9}" dt="2024-03-26T13:41:37.972" v="37" actId="478"/>
          <ac:spMkLst>
            <pc:docMk/>
            <pc:sldMk cId="3688461633" sldId="288"/>
            <ac:spMk id="2" creationId="{123AFE8B-0CC4-8527-6AA0-AEF64064C44E}"/>
          </ac:spMkLst>
        </pc:spChg>
        <pc:spChg chg="mod">
          <ac:chgData name="PRATIBHA GIRI" userId="0189b2712fe94ba7" providerId="LiveId" clId="{118C246A-995A-4845-85AF-C408DC6B7FE9}" dt="2024-03-26T13:43:13.284" v="59" actId="255"/>
          <ac:spMkLst>
            <pc:docMk/>
            <pc:sldMk cId="3688461633" sldId="288"/>
            <ac:spMk id="3" creationId="{68D83310-F64A-4057-FB3D-CAE6253EB377}"/>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9:37:01.524"/>
    </inkml:context>
    <inkml:brush xml:id="br0">
      <inkml:brushProperty name="width" value="0.35" units="cm"/>
      <inkml:brushProperty name="height" value="0.35" units="cm"/>
      <inkml:brushProperty name="color" value="#FFFFFF"/>
    </inkml:brush>
  </inkml:definitions>
  <inkml:trace contextRef="#ctx0" brushRef="#br0">696 250 24575,'-15'2'0,"0"0"0,-1 2 0,2-1 0,-1 2 0,0 0 0,-26 13 0,18-8 0,-170 85 0,107-49 0,62-34 0,0 2 0,1 0 0,0 2 0,2 0 0,0 2 0,-24 24 0,37-33 0,-1 1 0,2 0 0,-1 0 0,2 1 0,-1 0 0,1 0 0,1 0 0,0 1 0,1-1 0,0 1 0,1 0 0,0 1 0,0-1 0,2 0 0,0 1 0,0 12 0,1-20 0,0 0 0,1 1 0,0-1 0,0 0 0,0-1 0,0 1 0,1 0 0,0 0 0,0 0 0,0-1 0,1 1 0,-1-1 0,1 0 0,0 0 0,4 4 0,-2-3 0,1 0 0,-1-1 0,1 0 0,0 0 0,0 0 0,0-1 0,1 1 0,-1-2 0,12 4 0,9 1 0,0-2 0,1-2 0,-1 0 0,39-2 0,-60-1 0,24 0 0,1-2 0,0 0 0,-1-3 0,0 0 0,0-2 0,0-2 0,-1 0 0,36-17 0,-27 7 0,-1-2 0,-1-1 0,-1-2 0,-1-2 0,46-43 0,-31 23 0,-2-1 0,64-84 0,-106 123 0,0 0 0,0 0 0,-1 0 0,0 0 0,3-11 0,-6 18 0,-1 0 0,1 0 0,-1 0 0,0 0 0,1 0 0,-1-1 0,0 1 0,0 0 0,0 0 0,0 0 0,0 0 0,0-1 0,0 1 0,0 0 0,-1 0 0,1 0 0,0 0 0,-1 0 0,1-1 0,-1 1 0,1 0 0,-1 0 0,1 0 0,-1 0 0,0 0 0,-1-1 0,1 1 0,-1 1 0,1-1 0,-1 1 0,0-1 0,1 1 0,-1 0 0,1-1 0,-1 1 0,0 0 0,1 0 0,-1 0 0,1 0 0,-1 1 0,0-1 0,1 0 0,-1 1 0,1-1 0,-3 2 0,-8 3 0,0 1 0,1 0 0,0 0 0,0 1 0,1 1 0,-18 15 0,-46 54 0,52-53 0,42-44 0,51-52 0,67-89 0,-74 78 0,67-98 0,-165 220 0,-435 612 0,122-165 0,92-173 0,234-291 171,19-21-54,5-5-63,29-32-1761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8T09:37:10.611"/>
    </inkml:context>
    <inkml:brush xml:id="br0">
      <inkml:brushProperty name="width" value="0.35" units="cm"/>
      <inkml:brushProperty name="height" value="0.35" units="cm"/>
      <inkml:brushProperty name="color" value="#FFFFFF"/>
    </inkml:brush>
  </inkml:definitions>
  <inkml:trace contextRef="#ctx0" brushRef="#br0">225 958 24575,'-1'-3'0,"-1"0"0,1 0 0,0 0 0,0 0 0,0 0 0,0 0 0,1-1 0,-1 1 0,1 0 0,0 0 0,0-1 0,0-3 0,7-41 0,-4 35 0,1-8 0,0-1 0,2 1 0,1 0 0,1 1 0,16-32 0,-21 46 0,0 0 0,0 1 0,1 0 0,-1 0 0,1 0 0,0 0 0,1 0 0,-1 1 0,1 0 0,0 0 0,0 0 0,1 0 0,-1 1 0,0 0 0,1 0 0,0 0 0,0 1 0,0 0 0,0 0 0,0 1 0,0-1 0,1 1 0,10 0 0,-14 2 0,0-1 0,0 1 0,0-1 0,0 1 0,0 0 0,0 0 0,0 1 0,0-1 0,0 1 0,0-1 0,-1 1 0,1 0 0,-1 0 0,1 0 0,-1 0 0,0 1 0,1-1 0,-1 1 0,-1-1 0,1 1 0,0-1 0,-1 1 0,1 0 0,-1 0 0,2 6 0,2 5 0,-1 1 0,0 0 0,-2 0 0,2 17 0,0 29 0,-4-43 0,1 0 0,0 0 0,1-1 0,9 34 0,-10-50 0,-1 1 0,1 0 0,0 0 0,0-1 0,-1 1 0,1 0 0,0-1 0,0 1 0,1-1 0,-1 1 0,0-1 0,0 1 0,1-1 0,-1 0 0,1 0 0,-1 0 0,3 2 0,-3-3 0,1 0 0,-1 1 0,0-1 0,1 0 0,-1 0 0,0 0 0,1 0 0,-1 0 0,0 0 0,1 0 0,-1-1 0,0 1 0,1 0 0,-1-1 0,0 1 0,0-1 0,1 1 0,1-2 0,3-3 0,0 1 0,-1-1 0,1 0 0,-1 0 0,0-1 0,0 0 0,5-7 0,56-78 0,42-63 0,-106 150 0,1 0 0,-1 0 0,0-1 0,0 1 0,-1 0 0,1 0 0,-1-1 0,1-5 0,-2 9 0,0 0 0,0 0 0,0 1 0,0-1 0,0 0 0,0 0 0,-1 1 0,1-1 0,0 0 0,0 1 0,-1-1 0,1 0 0,0 1 0,-1-1 0,1 1 0,0-1 0,-1 0 0,1 1 0,-1-1 0,1 1 0,-2-1 0,1 0 0,-1 0 0,1 1 0,-1-1 0,1 1 0,-1-1 0,0 1 0,1-1 0,-1 1 0,0 0 0,1 0 0,-1 0 0,-2 0 0,-8 1 0,1 0 0,0 1 0,0 0 0,0 0 0,0 1 0,1 1 0,-1 0 0,1 0 0,0 1 0,0 1 0,0-1 0,1 2 0,0-1 0,0 1 0,-8 8 0,-8 13 0,0 0 0,2 1 0,-24 39 0,4-4 0,-63 91 0,-69 91 0,152-216 0,-20 33 0,27-39 0,14-20 0,-1 0 0,0-1 0,1 1 0,-1-1 0,-1 0 0,1 0 0,0 0 0,-7 4 0,9-6 0,0-1 0,0 1 0,0-1 0,0 1 0,0-1 0,0 0 0,0 0 0,0 0 0,-1 1 0,1-1 0,0 0 0,0 0 0,0-1 0,0 1 0,0 0 0,0 0 0,0 0 0,0-1 0,0 1 0,0 0 0,0-1 0,0 1 0,0-1 0,0 0 0,0 1 0,0-1 0,0 1 0,1-1 0,-1 0 0,0 0 0,0 0 0,1 1 0,-1-1 0,0 0 0,1 0 0,-1 0 0,1 0 0,-1-1 0,-1-7 0,16 7 0,-7 2 0,14 1 0,0-2 0,1 0 0,-1-1 0,0-2 0,0 0 0,-1-1 0,27-10 0,-16 1 0,-1-1 0,0-2 0,-1-1 0,-1-1 0,36-32 0,-23 12 0,-1-1 0,51-69 0,46-54 0,179-164 0,-92 101 0,-209 211 0,0-2 0,0 1 0,-2-2 0,0 0 0,-1 0 0,-1-2 0,10-22 0,-15 28 0,-3 3 0,2 0 0,0 1 0,0-1 0,8-10 0,-11 18 0,0 1 0,0-1 0,0 1 0,1-1 0,-1 1 0,1 0 0,-1 0 0,1 0 0,0 0 0,0 0 0,0 1 0,0-1 0,0 1 0,0 0 0,0 0 0,1 0 0,-1 0 0,0 1 0,5-1 0,46 2 0,-46 1 0,0-2 0,1 1 0,-1-1 0,0 0 0,0-1 0,0 0 0,1 0 0,-1-1 0,0 0 0,-1-1 0,14-5 0,-5-3 0,-23 10 0,-33 16 0,-5 11 0,1 2 0,2 2 0,1 2 0,-53 53 0,75-71 0,18-14 0,1 0 0,0-1 0,0 1 0,0 0 0,-1 0 0,1 0 0,0-1 0,0 1 0,0 0 0,0-1 0,-1 1 0,1 0 0,0 0 0,0-1 0,0 1 0,0 0 0,0-1 0,0 1 0,0 0 0,0-1 0,0 1 0,0 0 0,0 0 0,0-1 0,0 1 0,0 0 0,0-1 0,0 1 0,0 0 0,1-1 0,-1 1 0,0 0 0,0 0 0,0-1 0,0 1 0,1 0 0,18-44 0,-17 40 0,27-58 0,17-32 0,-44 91 0,0-1 0,0 1 0,-1-1 0,1 1 0,-1-1 0,0 0 0,0 1 0,0-1 0,-1 0 0,1-4 0,-1 8 0,0-1 0,0 1 0,0 0 0,0-1 0,0 1 0,0 0 0,0-1 0,-1 1 0,1-1 0,0 1 0,0 0 0,0-1 0,0 1 0,-1 0 0,1-1 0,0 1 0,0 0 0,0 0 0,-1-1 0,1 1 0,0 0 0,-1 0 0,1-1 0,0 1 0,-1 0 0,1 0 0,0 0 0,-1 0 0,1-1 0,0 1 0,-1 0 0,1 0 0,0 0 0,-1 0 0,0 0 0,-1 0 0,0 1 0,0-1 0,0 1 0,0 0 0,0 0 0,0-1 0,0 1 0,0 1 0,0-1 0,0 0 0,-1 2 0,-21 15 0,2 2 0,0 0 0,1 2 0,1 0 0,-24 36 0,-71 133 0,108-179 0,1-1 0,-2 1 0,-9 11 0,16-22 0,1 0 0,-1 0 0,1 0 0,-1 0 0,0-1 0,0 1 0,1 0 0,-1 0 0,0-1 0,0 1 0,0-1 0,0 1 0,0-1 0,0 1 0,0-1 0,0 1 0,0-1 0,0 0 0,0 1 0,0-1 0,0 0 0,0 0 0,0 0 0,0 0 0,0 0 0,0 0 0,0 0 0,-2-1 0,2 0 0,0 0 0,0 0 0,1 0 0,-1 0 0,0 0 0,0 0 0,1 0 0,-1-1 0,1 1 0,-1 0 0,1-1 0,-1 1 0,1 0 0,0-1 0,0 1 0,0 0 0,0-1 0,0 1 0,0 0 0,0-1 0,0 0 0,1-10 0,1 0 0,1 0 0,0 0 0,0 0 0,1 1 0,0-1 0,1 1 0,8-13 0,60-88 0,-27 45 0,-40 56 0,0 0 0,10-22 0,-15 30 0,0 1 0,-1-1 0,1 0 0,0 0 0,-1 1 0,0-1 0,1 0 0,-1 0 0,0 0 0,0 1 0,-1-1 0,1 0 0,-1 0 0,1 1 0,-1-1 0,0 0 0,-1-2 0,1 3 0,1 1 0,-1 0 0,0 0 0,1 1 0,-1-1 0,0 0 0,0 0 0,0 0 0,1 0 0,-1 1 0,0-1 0,0 0 0,0 1 0,0-1 0,0 1 0,0-1 0,-1 1 0,1-1 0,0 1 0,0 0 0,0 0 0,0 0 0,0-1 0,-1 1 0,1 0 0,0 0 0,0 1 0,0-1 0,-2 0 0,-3 2 0,1-1 0,0 1 0,0 0 0,1 0 0,-9 5 0,-3 4 57,1 0 0,0 1-1,0 0 1,1 1 0,-21 26 0,-55 82-1534,85-113 1248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9358BF-5E3A-4811-B791-3537E5F14C31}" type="datetimeFigureOut">
              <a:rPr lang="en-IN" smtClean="0"/>
              <a:t>20-06-2025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1CF65-329B-4FC0-BD81-F7BF02420C6C}" type="slidenum">
              <a:rPr lang="en-IN" smtClean="0"/>
              <a:t>‹#›</a:t>
            </a:fld>
            <a:endParaRPr lang="en-IN"/>
          </a:p>
        </p:txBody>
      </p:sp>
    </p:spTree>
    <p:extLst>
      <p:ext uri="{BB962C8B-B14F-4D97-AF65-F5344CB8AC3E}">
        <p14:creationId xmlns:p14="http://schemas.microsoft.com/office/powerpoint/2010/main" val="503527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CPC codes</a:t>
            </a:r>
            <a:r>
              <a:rPr lang="en-US" dirty="0"/>
              <a:t> refer to </a:t>
            </a:r>
            <a:r>
              <a:rPr lang="en-US" b="1" dirty="0"/>
              <a:t>Cooperative Patent Classification</a:t>
            </a:r>
            <a:r>
              <a:rPr lang="en-US" dirty="0"/>
              <a:t> codes. These are standardized alphanumeric codes used to classify inventions in patent documents based on their </a:t>
            </a:r>
            <a:r>
              <a:rPr lang="en-US" b="1" dirty="0"/>
              <a:t>technical subject matter</a:t>
            </a:r>
            <a:r>
              <a:rPr lang="en-US" dirty="0"/>
              <a:t>.</a:t>
            </a:r>
            <a:endParaRPr lang="en-IN" dirty="0"/>
          </a:p>
        </p:txBody>
      </p:sp>
      <p:sp>
        <p:nvSpPr>
          <p:cNvPr id="4" name="Slide Number Placeholder 3"/>
          <p:cNvSpPr>
            <a:spLocks noGrp="1"/>
          </p:cNvSpPr>
          <p:nvPr>
            <p:ph type="sldNum" sz="quarter" idx="5"/>
          </p:nvPr>
        </p:nvSpPr>
        <p:spPr/>
        <p:txBody>
          <a:bodyPr/>
          <a:lstStyle/>
          <a:p>
            <a:fld id="{F4A1CF65-329B-4FC0-BD81-F7BF02420C6C}" type="slidenum">
              <a:rPr lang="en-IN" smtClean="0"/>
              <a:t>10</a:t>
            </a:fld>
            <a:endParaRPr lang="en-IN"/>
          </a:p>
        </p:txBody>
      </p:sp>
    </p:spTree>
    <p:extLst>
      <p:ext uri="{BB962C8B-B14F-4D97-AF65-F5344CB8AC3E}">
        <p14:creationId xmlns:p14="http://schemas.microsoft.com/office/powerpoint/2010/main" val="1792626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UMAP</a:t>
            </a:r>
            <a:r>
              <a:rPr lang="en-US" dirty="0"/>
              <a:t> (Uniform Manifold Approximation and Projection) is a powerful </a:t>
            </a:r>
            <a:r>
              <a:rPr lang="en-US" b="1" dirty="0"/>
              <a:t>dimensionality reduction</a:t>
            </a:r>
            <a:r>
              <a:rPr lang="en-US" dirty="0"/>
              <a:t> technique often used to </a:t>
            </a:r>
            <a:r>
              <a:rPr lang="en-US" b="1" dirty="0"/>
              <a:t>visualize high-dimensional embeddings.</a:t>
            </a:r>
            <a:endParaRPr lang="en-IN" dirty="0"/>
          </a:p>
        </p:txBody>
      </p:sp>
      <p:sp>
        <p:nvSpPr>
          <p:cNvPr id="4" name="Slide Number Placeholder 3"/>
          <p:cNvSpPr>
            <a:spLocks noGrp="1"/>
          </p:cNvSpPr>
          <p:nvPr>
            <p:ph type="sldNum" sz="quarter" idx="5"/>
          </p:nvPr>
        </p:nvSpPr>
        <p:spPr/>
        <p:txBody>
          <a:bodyPr/>
          <a:lstStyle/>
          <a:p>
            <a:fld id="{F4A1CF65-329B-4FC0-BD81-F7BF02420C6C}" type="slidenum">
              <a:rPr lang="en-IN" smtClean="0"/>
              <a:t>27</a:t>
            </a:fld>
            <a:endParaRPr lang="en-IN"/>
          </a:p>
        </p:txBody>
      </p:sp>
    </p:spTree>
    <p:extLst>
      <p:ext uri="{BB962C8B-B14F-4D97-AF65-F5344CB8AC3E}">
        <p14:creationId xmlns:p14="http://schemas.microsoft.com/office/powerpoint/2010/main" val="2817430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V2X = Vehicle-to-Everything (Vehicle-to-Vehicle, Vehicle-to-Infrastructure, Vehicle-to-Pedestrian, Vehicle-to-Network, Vehicle-to-Device)</a:t>
            </a:r>
          </a:p>
        </p:txBody>
      </p:sp>
      <p:sp>
        <p:nvSpPr>
          <p:cNvPr id="4" name="Slide Number Placeholder 3"/>
          <p:cNvSpPr>
            <a:spLocks noGrp="1"/>
          </p:cNvSpPr>
          <p:nvPr>
            <p:ph type="sldNum" sz="quarter" idx="5"/>
          </p:nvPr>
        </p:nvSpPr>
        <p:spPr/>
        <p:txBody>
          <a:bodyPr/>
          <a:lstStyle/>
          <a:p>
            <a:fld id="{F4A1CF65-329B-4FC0-BD81-F7BF02420C6C}" type="slidenum">
              <a:rPr lang="en-IN" smtClean="0"/>
              <a:t>40</a:t>
            </a:fld>
            <a:endParaRPr lang="en-IN"/>
          </a:p>
        </p:txBody>
      </p:sp>
    </p:spTree>
    <p:extLst>
      <p:ext uri="{BB962C8B-B14F-4D97-AF65-F5344CB8AC3E}">
        <p14:creationId xmlns:p14="http://schemas.microsoft.com/office/powerpoint/2010/main" val="2876131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E22A40A-7AC8-42CF-9BEF-716456361048}" type="datetime1">
              <a:rPr lang="en-IN" smtClean="0"/>
              <a:t>20-06-2025</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87257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C2971F6-5955-45C0-A7FE-779538743A90}" type="datetime1">
              <a:rPr lang="en-IN" smtClean="0"/>
              <a:t>20-06-2025</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32765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1EEC5A6-1770-4661-9873-D80C368AA063}" type="datetime1">
              <a:rPr lang="en-IN" smtClean="0"/>
              <a:t>20-06-2025</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239464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78F56DB-C515-4D59-BA31-96CDA4A4A0D9}" type="datetime1">
              <a:rPr lang="en-IN" smtClean="0"/>
              <a:t>20-06-2025</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941452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1B9E0E-8141-4053-9D33-9323C4C64632}" type="datetime1">
              <a:rPr lang="en-IN" smtClean="0"/>
              <a:t>20-06-2025</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75175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4A18D7D-B16B-460B-AD01-DCD49494CA3D}" type="datetime1">
              <a:rPr lang="en-IN" smtClean="0"/>
              <a:t>20-06-2025</a:t>
            </a:fld>
            <a:endParaRPr lang="en-IN"/>
          </a:p>
        </p:txBody>
      </p:sp>
      <p:sp>
        <p:nvSpPr>
          <p:cNvPr id="6" name="Footer Placeholder 5"/>
          <p:cNvSpPr>
            <a:spLocks noGrp="1"/>
          </p:cNvSpPr>
          <p:nvPr>
            <p:ph type="ftr" sz="quarter" idx="11"/>
          </p:nvPr>
        </p:nvSpPr>
        <p:spPr/>
        <p:txBody>
          <a:bodyPr/>
          <a:lstStyle/>
          <a:p>
            <a:r>
              <a:rPr lang="en-IN"/>
              <a:t>CS7501 Project 2 , PGP, ICER, VIT Bangalore</a:t>
            </a:r>
          </a:p>
        </p:txBody>
      </p:sp>
      <p:sp>
        <p:nvSpPr>
          <p:cNvPr id="7" name="Slide Number Placeholder 6"/>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2536824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0292A78-0C3D-4759-BF71-9ECFD3D35353}" type="datetime1">
              <a:rPr lang="en-IN" smtClean="0"/>
              <a:t>20-06-2025</a:t>
            </a:fld>
            <a:endParaRPr lang="en-IN"/>
          </a:p>
        </p:txBody>
      </p:sp>
      <p:sp>
        <p:nvSpPr>
          <p:cNvPr id="8" name="Footer Placeholder 7"/>
          <p:cNvSpPr>
            <a:spLocks noGrp="1"/>
          </p:cNvSpPr>
          <p:nvPr>
            <p:ph type="ftr" sz="quarter" idx="11"/>
          </p:nvPr>
        </p:nvSpPr>
        <p:spPr/>
        <p:txBody>
          <a:bodyPr/>
          <a:lstStyle/>
          <a:p>
            <a:r>
              <a:rPr lang="en-IN"/>
              <a:t>CS7501 Project 2 , PGP, ICER, VIT Bangalore</a:t>
            </a:r>
          </a:p>
        </p:txBody>
      </p:sp>
      <p:sp>
        <p:nvSpPr>
          <p:cNvPr id="9" name="Slide Number Placeholder 8"/>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855596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868CD02-2456-484B-8393-AC776251CF95}" type="datetime1">
              <a:rPr lang="en-IN" smtClean="0"/>
              <a:t>20-06-2025</a:t>
            </a:fld>
            <a:endParaRPr lang="en-IN"/>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2595639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74F5-AAB1-470A-A55B-9A7CE5D12E05}" type="datetime1">
              <a:rPr lang="en-IN" smtClean="0"/>
              <a:t>20-06-2025</a:t>
            </a:fld>
            <a:endParaRPr lang="en-IN"/>
          </a:p>
        </p:txBody>
      </p:sp>
      <p:sp>
        <p:nvSpPr>
          <p:cNvPr id="3" name="Footer Placeholder 2"/>
          <p:cNvSpPr>
            <a:spLocks noGrp="1"/>
          </p:cNvSpPr>
          <p:nvPr>
            <p:ph type="ftr" sz="quarter" idx="11"/>
          </p:nvPr>
        </p:nvSpPr>
        <p:spPr/>
        <p:txBody>
          <a:bodyPr/>
          <a:lstStyle/>
          <a:p>
            <a:r>
              <a:rPr lang="en-IN"/>
              <a:t>CS7501 Project 2 , PGP, ICER, VIT Bangalore</a:t>
            </a:r>
          </a:p>
        </p:txBody>
      </p:sp>
      <p:sp>
        <p:nvSpPr>
          <p:cNvPr id="4" name="Slide Number Placeholder 3"/>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2120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A1F7C9-295E-4D6F-B86A-3644E303BB31}" type="datetime1">
              <a:rPr lang="en-IN" smtClean="0"/>
              <a:t>20-06-2025</a:t>
            </a:fld>
            <a:endParaRPr lang="en-IN"/>
          </a:p>
        </p:txBody>
      </p:sp>
      <p:sp>
        <p:nvSpPr>
          <p:cNvPr id="6" name="Footer Placeholder 5"/>
          <p:cNvSpPr>
            <a:spLocks noGrp="1"/>
          </p:cNvSpPr>
          <p:nvPr>
            <p:ph type="ftr" sz="quarter" idx="11"/>
          </p:nvPr>
        </p:nvSpPr>
        <p:spPr/>
        <p:txBody>
          <a:bodyPr/>
          <a:lstStyle/>
          <a:p>
            <a:r>
              <a:rPr lang="en-IN"/>
              <a:t>CS7501 Project 2 , PGP, ICER, VIT Bangalore</a:t>
            </a:r>
          </a:p>
        </p:txBody>
      </p:sp>
      <p:sp>
        <p:nvSpPr>
          <p:cNvPr id="7" name="Slide Number Placeholder 6"/>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531410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3789F-14FA-46A1-AB7B-B9E567C4C708}" type="datetime1">
              <a:rPr lang="en-IN" smtClean="0"/>
              <a:t>20-06-2025</a:t>
            </a:fld>
            <a:endParaRPr lang="en-IN"/>
          </a:p>
        </p:txBody>
      </p:sp>
      <p:sp>
        <p:nvSpPr>
          <p:cNvPr id="6" name="Footer Placeholder 5"/>
          <p:cNvSpPr>
            <a:spLocks noGrp="1"/>
          </p:cNvSpPr>
          <p:nvPr>
            <p:ph type="ftr" sz="quarter" idx="11"/>
          </p:nvPr>
        </p:nvSpPr>
        <p:spPr/>
        <p:txBody>
          <a:bodyPr/>
          <a:lstStyle/>
          <a:p>
            <a:r>
              <a:rPr lang="en-IN"/>
              <a:t>CS7501 Project 2 , PGP, ICER, VIT Bangalore</a:t>
            </a:r>
          </a:p>
        </p:txBody>
      </p:sp>
      <p:sp>
        <p:nvSpPr>
          <p:cNvPr id="7" name="Slide Number Placeholder 6"/>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15819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69A726-769E-4A72-96AC-6065A5CC3F6D}" type="datetime1">
              <a:rPr lang="en-IN" smtClean="0"/>
              <a:t>20-06-2025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CS7501 Project 2 , PGP, ICER, VIT Bangalore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EDC104-672A-4227-99C4-0E2CC007FDBA}" type="slidenum">
              <a:rPr lang="en-IN" smtClean="0"/>
              <a:t>‹#›</a:t>
            </a:fld>
            <a:endParaRPr lang="en-IN"/>
          </a:p>
        </p:txBody>
      </p:sp>
    </p:spTree>
    <p:extLst>
      <p:ext uri="{BB962C8B-B14F-4D97-AF65-F5344CB8AC3E}">
        <p14:creationId xmlns:p14="http://schemas.microsoft.com/office/powerpoint/2010/main" val="3716317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lens.or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doi.org/10.18653/v1/2023.emnlp-main.105" TargetMode="External"/><Relationship Id="rId3" Type="http://schemas.openxmlformats.org/officeDocument/2006/relationships/hyperlink" Target="https://www.sciencedirect.com/science/article/pii/S1474034619306007" TargetMode="External"/><Relationship Id="rId7" Type="http://schemas.openxmlformats.org/officeDocument/2006/relationships/hyperlink" Target="https://www.sciencedirect.com/science/article/pii/S0040162516307661" TargetMode="External"/><Relationship Id="rId2" Type="http://schemas.openxmlformats.org/officeDocument/2006/relationships/hyperlink" Target="https://doi.org/10.1016/j.aei.2019.101027" TargetMode="External"/><Relationship Id="rId1" Type="http://schemas.openxmlformats.org/officeDocument/2006/relationships/slideLayout" Target="../slideLayouts/slideLayout2.xml"/><Relationship Id="rId6" Type="http://schemas.openxmlformats.org/officeDocument/2006/relationships/hyperlink" Target="https://doi.org/10.1016/j.techfore.2016.11.023" TargetMode="External"/><Relationship Id="rId5" Type="http://schemas.openxmlformats.org/officeDocument/2006/relationships/hyperlink" Target="https://www.tandfonline.com/doi/full/10.1080/01441647.2021.1879310" TargetMode="External"/><Relationship Id="rId4" Type="http://schemas.openxmlformats.org/officeDocument/2006/relationships/hyperlink" Target="https://doi.org/10.1080/01441647.2021.1879310" TargetMode="External"/><Relationship Id="rId9" Type="http://schemas.openxmlformats.org/officeDocument/2006/relationships/hyperlink" Target="https://arxiv.org/abs/2310.1318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3873" y="1068767"/>
            <a:ext cx="10804161" cy="4124194"/>
          </a:xfrm>
        </p:spPr>
        <p:txBody>
          <a:bodyPr>
            <a:normAutofit/>
          </a:bodyPr>
          <a:lstStyle/>
          <a:p>
            <a:r>
              <a:rPr lang="en-US" sz="4000" dirty="0">
                <a:latin typeface="Arial Narrow" panose="020B0606020202030204" pitchFamily="34" charset="0"/>
              </a:rPr>
              <a:t>Analyzing Technological Trends in Autonomous Vehicles through Patent Text Mining and Predictive Modeling</a:t>
            </a:r>
            <a:br>
              <a:rPr lang="en-US" sz="4000" dirty="0">
                <a:latin typeface="Arial Narrow" panose="020B0606020202030204" pitchFamily="34" charset="0"/>
              </a:rPr>
            </a:br>
            <a:br>
              <a:rPr lang="en-US" sz="5400" dirty="0">
                <a:latin typeface="Arial Narrow" panose="020B0606020202030204" pitchFamily="34" charset="0"/>
              </a:rPr>
            </a:br>
            <a:r>
              <a:rPr lang="en-US" sz="5400" dirty="0">
                <a:latin typeface="Arial Narrow" panose="020B0606020202030204" pitchFamily="34" charset="0"/>
              </a:rPr>
              <a:t> </a:t>
            </a:r>
            <a:endParaRPr lang="en-IN" sz="5400" dirty="0">
              <a:latin typeface="Arial Narrow" panose="020B0606020202030204" pitchFamily="34" charset="0"/>
            </a:endParaRPr>
          </a:p>
        </p:txBody>
      </p:sp>
      <p:sp>
        <p:nvSpPr>
          <p:cNvPr id="3" name="Subtitle 2"/>
          <p:cNvSpPr>
            <a:spLocks noGrp="1"/>
          </p:cNvSpPr>
          <p:nvPr>
            <p:ph type="subTitle" idx="1"/>
          </p:nvPr>
        </p:nvSpPr>
        <p:spPr>
          <a:xfrm>
            <a:off x="689548" y="4921173"/>
            <a:ext cx="10952813" cy="1655762"/>
          </a:xfrm>
        </p:spPr>
        <p:txBody>
          <a:bodyPr/>
          <a:lstStyle/>
          <a:p>
            <a:pPr algn="r"/>
            <a:r>
              <a:rPr lang="en-US" dirty="0">
                <a:latin typeface="Arial Narrow" panose="020B0606020202030204" pitchFamily="34" charset="0"/>
              </a:rPr>
              <a:t>24MSP3038</a:t>
            </a:r>
          </a:p>
          <a:p>
            <a:pPr algn="r"/>
            <a:r>
              <a:rPr lang="en-US" dirty="0">
                <a:latin typeface="Arial Narrow" panose="020B0606020202030204" pitchFamily="34" charset="0"/>
              </a:rPr>
              <a:t>Aniket Shinde</a:t>
            </a:r>
          </a:p>
          <a:p>
            <a:pPr algn="r"/>
            <a:r>
              <a:rPr lang="en-US" dirty="0">
                <a:latin typeface="Arial Narrow" panose="020B0606020202030204" pitchFamily="34" charset="0"/>
              </a:rPr>
              <a:t>20/06/2025</a:t>
            </a:r>
            <a:endParaRPr lang="en-IN" dirty="0">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468" y="0"/>
            <a:ext cx="7621064" cy="1695687"/>
          </a:xfrm>
          <a:prstGeom prst="rect">
            <a:avLst/>
          </a:prstGeom>
        </p:spPr>
      </p:pic>
      <p:sp>
        <p:nvSpPr>
          <p:cNvPr id="5" name="Rectangle 4"/>
          <p:cNvSpPr/>
          <p:nvPr/>
        </p:nvSpPr>
        <p:spPr>
          <a:xfrm>
            <a:off x="4227227" y="1816676"/>
            <a:ext cx="3507698" cy="584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rial Narrow" panose="020B0606020202030204" pitchFamily="34" charset="0"/>
              </a:rPr>
              <a:t>Final Review</a:t>
            </a:r>
            <a:endParaRPr lang="en-IN" sz="3200" b="1" dirty="0">
              <a:latin typeface="Arial Narrow" panose="020B0606020202030204" pitchFamily="34" charset="0"/>
            </a:endParaRPr>
          </a:p>
        </p:txBody>
      </p:sp>
      <p:sp>
        <p:nvSpPr>
          <p:cNvPr id="6" name="Rectangle 5"/>
          <p:cNvSpPr/>
          <p:nvPr/>
        </p:nvSpPr>
        <p:spPr>
          <a:xfrm>
            <a:off x="239843" y="4781862"/>
            <a:ext cx="4916773" cy="17950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latin typeface="Arial Narrow" panose="020B0606020202030204" pitchFamily="34" charset="0"/>
              </a:rPr>
              <a:t>Course Code: </a:t>
            </a:r>
            <a:r>
              <a:rPr lang="en-US" dirty="0"/>
              <a:t>CS7610</a:t>
            </a:r>
            <a:endParaRPr lang="en-US" dirty="0">
              <a:latin typeface="Arial Narrow" panose="020B0606020202030204" pitchFamily="34" charset="0"/>
            </a:endParaRPr>
          </a:p>
          <a:p>
            <a:r>
              <a:rPr lang="en-US" b="1" dirty="0">
                <a:latin typeface="Arial Narrow" panose="020B0606020202030204" pitchFamily="34" charset="0"/>
              </a:rPr>
              <a:t>Course Title: </a:t>
            </a:r>
            <a:r>
              <a:rPr lang="en-US" dirty="0"/>
              <a:t>Capstone Project</a:t>
            </a:r>
          </a:p>
          <a:p>
            <a:r>
              <a:rPr lang="en-US" b="1" dirty="0">
                <a:latin typeface="Arial Narrow" panose="020B0606020202030204" pitchFamily="34" charset="0"/>
              </a:rPr>
              <a:t>Guide Name: </a:t>
            </a:r>
            <a:r>
              <a:rPr lang="en-IN" dirty="0"/>
              <a:t>Prof. Ramya </a:t>
            </a:r>
            <a:r>
              <a:rPr lang="en-IN" dirty="0" err="1"/>
              <a:t>Mohanakrishnan</a:t>
            </a:r>
            <a:endParaRPr lang="en-IN" b="1" dirty="0">
              <a:latin typeface="Arial Narrow" panose="020B0606020202030204" pitchFamily="34" charset="0"/>
            </a:endParaRPr>
          </a:p>
        </p:txBody>
      </p:sp>
      <p:sp>
        <p:nvSpPr>
          <p:cNvPr id="7" name="Footer Placeholder 6"/>
          <p:cNvSpPr>
            <a:spLocks noGrp="1"/>
          </p:cNvSpPr>
          <p:nvPr>
            <p:ph type="ftr" sz="quarter" idx="11"/>
          </p:nvPr>
        </p:nvSpPr>
        <p:spPr>
          <a:xfrm>
            <a:off x="3277292" y="6356350"/>
            <a:ext cx="5637415" cy="325384"/>
          </a:xfrm>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8" name="Slide Number Placeholder 7"/>
          <p:cNvSpPr>
            <a:spLocks noGrp="1"/>
          </p:cNvSpPr>
          <p:nvPr>
            <p:ph type="sldNum" sz="quarter" idx="12"/>
          </p:nvPr>
        </p:nvSpPr>
        <p:spPr/>
        <p:txBody>
          <a:bodyPr/>
          <a:lstStyle/>
          <a:p>
            <a:fld id="{90EDC104-672A-4227-99C4-0E2CC007FDBA}" type="slidenum">
              <a:rPr lang="en-IN" smtClean="0"/>
              <a:t>1</a:t>
            </a:fld>
            <a:endParaRPr lang="en-IN" dirty="0"/>
          </a:p>
        </p:txBody>
      </p:sp>
      <p:sp>
        <p:nvSpPr>
          <p:cNvPr id="9" name="TextBox 8">
            <a:extLst>
              <a:ext uri="{FF2B5EF4-FFF2-40B4-BE49-F238E27FC236}">
                <a16:creationId xmlns:a16="http://schemas.microsoft.com/office/drawing/2014/main" id="{32251324-BBEA-0D84-CC7C-7BF1608186DF}"/>
              </a:ext>
            </a:extLst>
          </p:cNvPr>
          <p:cNvSpPr txBox="1"/>
          <p:nvPr/>
        </p:nvSpPr>
        <p:spPr>
          <a:xfrm>
            <a:off x="1630669" y="3693147"/>
            <a:ext cx="8930660" cy="646331"/>
          </a:xfrm>
          <a:prstGeom prst="rect">
            <a:avLst/>
          </a:prstGeom>
          <a:noFill/>
        </p:spPr>
        <p:txBody>
          <a:bodyPr wrap="square" rtlCol="0">
            <a:spAutoFit/>
          </a:bodyPr>
          <a:lstStyle/>
          <a:p>
            <a:r>
              <a:rPr lang="en-US" sz="3600" dirty="0">
                <a:solidFill>
                  <a:schemeClr val="tx1">
                    <a:lumMod val="65000"/>
                    <a:lumOff val="35000"/>
                  </a:schemeClr>
                </a:solidFill>
                <a:latin typeface="Arial Narrow" panose="020B0606020202030204" pitchFamily="34" charset="0"/>
              </a:rPr>
              <a:t>Natural Language Processing, Autonomous Vehicles</a:t>
            </a:r>
            <a:endParaRPr lang="en-IN" sz="3600" dirty="0"/>
          </a:p>
        </p:txBody>
      </p:sp>
    </p:spTree>
    <p:extLst>
      <p:ext uri="{BB962C8B-B14F-4D97-AF65-F5344CB8AC3E}">
        <p14:creationId xmlns:p14="http://schemas.microsoft.com/office/powerpoint/2010/main" val="1757314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A7071-2099-2BFD-7CC2-2ED8A0D32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B013B-060E-BDEC-CE74-EA27A4D028C0}"/>
              </a:ext>
            </a:extLst>
          </p:cNvPr>
          <p:cNvSpPr>
            <a:spLocks noGrp="1"/>
          </p:cNvSpPr>
          <p:nvPr>
            <p:ph type="title"/>
          </p:nvPr>
        </p:nvSpPr>
        <p:spPr/>
        <p:txBody>
          <a:bodyPr/>
          <a:lstStyle/>
          <a:p>
            <a:r>
              <a:rPr lang="en-US" b="1" dirty="0">
                <a:latin typeface="Arial Narrow" panose="020B0606020202030204" pitchFamily="34" charset="0"/>
              </a:rPr>
              <a:t>Exploratory Data Analysis</a:t>
            </a:r>
            <a:endParaRPr lang="en-IN"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5CD2B40F-9395-E0FA-D774-2498FE6277CD}"/>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E35D98CC-311E-0CF2-5F07-6C264514383A}"/>
              </a:ext>
            </a:extLst>
          </p:cNvPr>
          <p:cNvSpPr>
            <a:spLocks noGrp="1"/>
          </p:cNvSpPr>
          <p:nvPr>
            <p:ph type="sldNum" sz="quarter" idx="12"/>
          </p:nvPr>
        </p:nvSpPr>
        <p:spPr/>
        <p:txBody>
          <a:bodyPr/>
          <a:lstStyle/>
          <a:p>
            <a:fld id="{90EDC104-672A-4227-99C4-0E2CC007FDBA}" type="slidenum">
              <a:rPr lang="en-IN" smtClean="0"/>
              <a:t>10</a:t>
            </a:fld>
            <a:endParaRPr lang="en-IN"/>
          </a:p>
        </p:txBody>
      </p:sp>
      <p:pic>
        <p:nvPicPr>
          <p:cNvPr id="8" name="Picture 7">
            <a:extLst>
              <a:ext uri="{FF2B5EF4-FFF2-40B4-BE49-F238E27FC236}">
                <a16:creationId xmlns:a16="http://schemas.microsoft.com/office/drawing/2014/main" id="{38985AC2-D720-9907-2565-04C772CC32E7}"/>
              </a:ext>
            </a:extLst>
          </p:cNvPr>
          <p:cNvPicPr>
            <a:picLocks noChangeAspect="1"/>
          </p:cNvPicPr>
          <p:nvPr/>
        </p:nvPicPr>
        <p:blipFill>
          <a:blip r:embed="rId3"/>
          <a:stretch>
            <a:fillRect/>
          </a:stretch>
        </p:blipFill>
        <p:spPr>
          <a:xfrm>
            <a:off x="695144" y="1508278"/>
            <a:ext cx="6686911" cy="4504480"/>
          </a:xfrm>
          <a:prstGeom prst="rect">
            <a:avLst/>
          </a:prstGeom>
        </p:spPr>
      </p:pic>
      <p:sp>
        <p:nvSpPr>
          <p:cNvPr id="9" name="TextBox 8">
            <a:extLst>
              <a:ext uri="{FF2B5EF4-FFF2-40B4-BE49-F238E27FC236}">
                <a16:creationId xmlns:a16="http://schemas.microsoft.com/office/drawing/2014/main" id="{07BA1129-E5F2-0D05-2A39-E51B04FCB1F6}"/>
              </a:ext>
            </a:extLst>
          </p:cNvPr>
          <p:cNvSpPr txBox="1"/>
          <p:nvPr/>
        </p:nvSpPr>
        <p:spPr>
          <a:xfrm>
            <a:off x="7452360" y="2019300"/>
            <a:ext cx="4282440" cy="2585323"/>
          </a:xfrm>
          <a:prstGeom prst="rect">
            <a:avLst/>
          </a:prstGeom>
          <a:noFill/>
        </p:spPr>
        <p:txBody>
          <a:bodyPr wrap="square" rtlCol="0">
            <a:spAutoFit/>
          </a:bodyPr>
          <a:lstStyle/>
          <a:p>
            <a:r>
              <a:rPr lang="en-US" dirty="0"/>
              <a:t>The prominence of CPC codes like G06N (neural networks, machine learning) and G06T (image processing for AI) among the top 15 classifications reveals a strong focus on artificial intelligence advancements, particularly in neural network architectures, learning algorithms, and their application to image-related tasks, within the patent landscape.</a:t>
            </a:r>
            <a:endParaRPr lang="en-IN" dirty="0"/>
          </a:p>
        </p:txBody>
      </p:sp>
    </p:spTree>
    <p:extLst>
      <p:ext uri="{BB962C8B-B14F-4D97-AF65-F5344CB8AC3E}">
        <p14:creationId xmlns:p14="http://schemas.microsoft.com/office/powerpoint/2010/main" val="2960104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6CB7D-B537-B534-28DC-48C6827389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9C538-D3EE-0661-CC4D-2D1BDD443A58}"/>
              </a:ext>
            </a:extLst>
          </p:cNvPr>
          <p:cNvSpPr>
            <a:spLocks noGrp="1"/>
          </p:cNvSpPr>
          <p:nvPr>
            <p:ph type="title"/>
          </p:nvPr>
        </p:nvSpPr>
        <p:spPr/>
        <p:txBody>
          <a:bodyPr/>
          <a:lstStyle/>
          <a:p>
            <a:r>
              <a:rPr lang="en-US" b="1" dirty="0">
                <a:latin typeface="Arial Narrow" panose="020B0606020202030204" pitchFamily="34" charset="0"/>
              </a:rPr>
              <a:t>Exploratory Data Analysis</a:t>
            </a:r>
            <a:endParaRPr lang="en-IN"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5035CE2C-FC49-7846-17FE-9668390F5337}"/>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9271D801-F538-9254-D937-C13E76F43F5D}"/>
              </a:ext>
            </a:extLst>
          </p:cNvPr>
          <p:cNvSpPr>
            <a:spLocks noGrp="1"/>
          </p:cNvSpPr>
          <p:nvPr>
            <p:ph type="sldNum" sz="quarter" idx="12"/>
          </p:nvPr>
        </p:nvSpPr>
        <p:spPr/>
        <p:txBody>
          <a:bodyPr/>
          <a:lstStyle/>
          <a:p>
            <a:fld id="{90EDC104-672A-4227-99C4-0E2CC007FDBA}" type="slidenum">
              <a:rPr lang="en-IN" smtClean="0"/>
              <a:t>11</a:t>
            </a:fld>
            <a:endParaRPr lang="en-IN"/>
          </a:p>
        </p:txBody>
      </p:sp>
      <p:pic>
        <p:nvPicPr>
          <p:cNvPr id="6" name="Picture 5">
            <a:extLst>
              <a:ext uri="{FF2B5EF4-FFF2-40B4-BE49-F238E27FC236}">
                <a16:creationId xmlns:a16="http://schemas.microsoft.com/office/drawing/2014/main" id="{9DF8A054-F34D-16F4-0E09-A23F58FB8532}"/>
              </a:ext>
            </a:extLst>
          </p:cNvPr>
          <p:cNvPicPr>
            <a:picLocks noChangeAspect="1"/>
          </p:cNvPicPr>
          <p:nvPr/>
        </p:nvPicPr>
        <p:blipFill>
          <a:blip r:embed="rId2"/>
          <a:stretch>
            <a:fillRect/>
          </a:stretch>
        </p:blipFill>
        <p:spPr>
          <a:xfrm>
            <a:off x="605692" y="1540471"/>
            <a:ext cx="10980615" cy="3577790"/>
          </a:xfrm>
          <a:prstGeom prst="rect">
            <a:avLst/>
          </a:prstGeom>
        </p:spPr>
      </p:pic>
      <p:sp>
        <p:nvSpPr>
          <p:cNvPr id="10" name="TextBox 9">
            <a:extLst>
              <a:ext uri="{FF2B5EF4-FFF2-40B4-BE49-F238E27FC236}">
                <a16:creationId xmlns:a16="http://schemas.microsoft.com/office/drawing/2014/main" id="{04AADA54-E599-EC79-4B75-224C4D08334D}"/>
              </a:ext>
            </a:extLst>
          </p:cNvPr>
          <p:cNvSpPr txBox="1"/>
          <p:nvPr/>
        </p:nvSpPr>
        <p:spPr>
          <a:xfrm>
            <a:off x="937260" y="5219700"/>
            <a:ext cx="10649047" cy="923330"/>
          </a:xfrm>
          <a:prstGeom prst="rect">
            <a:avLst/>
          </a:prstGeom>
          <a:noFill/>
        </p:spPr>
        <p:txBody>
          <a:bodyPr wrap="square" rtlCol="0">
            <a:spAutoFit/>
          </a:bodyPr>
          <a:lstStyle/>
          <a:p>
            <a:r>
              <a:rPr lang="en-US" dirty="0"/>
              <a:t>The histograms illustrate that patent abstracts tend to be concise, claims are moderately detailed, and descriptions are extensively long, indicating varying textual complexities across different sections of a patent document.</a:t>
            </a:r>
          </a:p>
        </p:txBody>
      </p:sp>
    </p:spTree>
    <p:extLst>
      <p:ext uri="{BB962C8B-B14F-4D97-AF65-F5344CB8AC3E}">
        <p14:creationId xmlns:p14="http://schemas.microsoft.com/office/powerpoint/2010/main" val="1426044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52D2E-586F-8CEE-6D63-24D8AA350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66DF3-15A4-6C06-2E2A-FB790CFF3D89}"/>
              </a:ext>
            </a:extLst>
          </p:cNvPr>
          <p:cNvSpPr>
            <a:spLocks noGrp="1"/>
          </p:cNvSpPr>
          <p:nvPr>
            <p:ph type="title"/>
          </p:nvPr>
        </p:nvSpPr>
        <p:spPr/>
        <p:txBody>
          <a:bodyPr/>
          <a:lstStyle/>
          <a:p>
            <a:r>
              <a:rPr lang="en-US" b="1" dirty="0">
                <a:latin typeface="Arial Narrow" panose="020B0606020202030204" pitchFamily="34" charset="0"/>
              </a:rPr>
              <a:t>Exploratory Data Analysis</a:t>
            </a:r>
            <a:endParaRPr lang="en-IN"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B2AFEDFC-3ABB-E47D-BE6A-0FE6C705C12E}"/>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29B37FC2-2004-EFAA-E29B-0105946291C0}"/>
              </a:ext>
            </a:extLst>
          </p:cNvPr>
          <p:cNvSpPr>
            <a:spLocks noGrp="1"/>
          </p:cNvSpPr>
          <p:nvPr>
            <p:ph type="sldNum" sz="quarter" idx="12"/>
          </p:nvPr>
        </p:nvSpPr>
        <p:spPr/>
        <p:txBody>
          <a:bodyPr/>
          <a:lstStyle/>
          <a:p>
            <a:fld id="{90EDC104-672A-4227-99C4-0E2CC007FDBA}" type="slidenum">
              <a:rPr lang="en-IN" smtClean="0"/>
              <a:t>12</a:t>
            </a:fld>
            <a:endParaRPr lang="en-IN"/>
          </a:p>
        </p:txBody>
      </p:sp>
      <p:pic>
        <p:nvPicPr>
          <p:cNvPr id="9" name="Picture 8">
            <a:extLst>
              <a:ext uri="{FF2B5EF4-FFF2-40B4-BE49-F238E27FC236}">
                <a16:creationId xmlns:a16="http://schemas.microsoft.com/office/drawing/2014/main" id="{A8121016-DEE0-C5CD-9B66-D97AFB8D6A48}"/>
              </a:ext>
            </a:extLst>
          </p:cNvPr>
          <p:cNvPicPr>
            <a:picLocks noChangeAspect="1"/>
          </p:cNvPicPr>
          <p:nvPr/>
        </p:nvPicPr>
        <p:blipFill>
          <a:blip r:embed="rId2"/>
          <a:stretch>
            <a:fillRect/>
          </a:stretch>
        </p:blipFill>
        <p:spPr>
          <a:xfrm>
            <a:off x="351898" y="1635980"/>
            <a:ext cx="7256156" cy="4428758"/>
          </a:xfrm>
          <a:prstGeom prst="rect">
            <a:avLst/>
          </a:prstGeom>
        </p:spPr>
      </p:pic>
      <p:sp>
        <p:nvSpPr>
          <p:cNvPr id="3" name="TextBox 2">
            <a:extLst>
              <a:ext uri="{FF2B5EF4-FFF2-40B4-BE49-F238E27FC236}">
                <a16:creationId xmlns:a16="http://schemas.microsoft.com/office/drawing/2014/main" id="{8B27B97F-44C8-A84D-981C-37C9B3CE46EF}"/>
              </a:ext>
            </a:extLst>
          </p:cNvPr>
          <p:cNvSpPr txBox="1"/>
          <p:nvPr/>
        </p:nvSpPr>
        <p:spPr>
          <a:xfrm>
            <a:off x="7608054" y="2697480"/>
            <a:ext cx="4385826" cy="1754326"/>
          </a:xfrm>
          <a:prstGeom prst="rect">
            <a:avLst/>
          </a:prstGeom>
          <a:noFill/>
        </p:spPr>
        <p:txBody>
          <a:bodyPr wrap="square" rtlCol="0">
            <a:spAutoFit/>
          </a:bodyPr>
          <a:lstStyle/>
          <a:p>
            <a:r>
              <a:rPr lang="en-US" dirty="0"/>
              <a:t>The bar chart indicates that terms like "data," "vehicle," "network," and "neural" are the most frequently used words in patent abstracts, reflecting the predominant technological focus of the patented inventions.</a:t>
            </a:r>
            <a:endParaRPr lang="en-IN" dirty="0"/>
          </a:p>
        </p:txBody>
      </p:sp>
    </p:spTree>
    <p:extLst>
      <p:ext uri="{BB962C8B-B14F-4D97-AF65-F5344CB8AC3E}">
        <p14:creationId xmlns:p14="http://schemas.microsoft.com/office/powerpoint/2010/main" val="272853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1138-68DA-A2E1-36D8-C444D6C97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F2F3F-729A-2C9D-1182-33C8198842BB}"/>
              </a:ext>
            </a:extLst>
          </p:cNvPr>
          <p:cNvSpPr>
            <a:spLocks noGrp="1"/>
          </p:cNvSpPr>
          <p:nvPr>
            <p:ph type="title"/>
          </p:nvPr>
        </p:nvSpPr>
        <p:spPr/>
        <p:txBody>
          <a:bodyPr/>
          <a:lstStyle/>
          <a:p>
            <a:r>
              <a:rPr lang="en-US" b="1" dirty="0">
                <a:latin typeface="Arial Narrow" panose="020B0606020202030204" pitchFamily="34" charset="0"/>
              </a:rPr>
              <a:t>Exploratory Data Analysis</a:t>
            </a:r>
            <a:endParaRPr lang="en-IN"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608057E4-BBAA-2639-0440-9C2BBBF3B917}"/>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D9297728-E4DC-6FCB-B011-757141635201}"/>
              </a:ext>
            </a:extLst>
          </p:cNvPr>
          <p:cNvSpPr>
            <a:spLocks noGrp="1"/>
          </p:cNvSpPr>
          <p:nvPr>
            <p:ph type="sldNum" sz="quarter" idx="12"/>
          </p:nvPr>
        </p:nvSpPr>
        <p:spPr/>
        <p:txBody>
          <a:bodyPr/>
          <a:lstStyle/>
          <a:p>
            <a:fld id="{90EDC104-672A-4227-99C4-0E2CC007FDBA}" type="slidenum">
              <a:rPr lang="en-IN" smtClean="0"/>
              <a:t>13</a:t>
            </a:fld>
            <a:endParaRPr lang="en-IN"/>
          </a:p>
        </p:txBody>
      </p:sp>
      <p:pic>
        <p:nvPicPr>
          <p:cNvPr id="6" name="Picture 5">
            <a:extLst>
              <a:ext uri="{FF2B5EF4-FFF2-40B4-BE49-F238E27FC236}">
                <a16:creationId xmlns:a16="http://schemas.microsoft.com/office/drawing/2014/main" id="{62D25181-662E-701C-B51D-DF59FF0EA4B4}"/>
              </a:ext>
            </a:extLst>
          </p:cNvPr>
          <p:cNvPicPr>
            <a:picLocks noChangeAspect="1"/>
          </p:cNvPicPr>
          <p:nvPr/>
        </p:nvPicPr>
        <p:blipFill>
          <a:blip r:embed="rId2"/>
          <a:stretch>
            <a:fillRect/>
          </a:stretch>
        </p:blipFill>
        <p:spPr>
          <a:xfrm>
            <a:off x="386340" y="1488316"/>
            <a:ext cx="8155876" cy="4578737"/>
          </a:xfrm>
          <a:prstGeom prst="rect">
            <a:avLst/>
          </a:prstGeom>
        </p:spPr>
      </p:pic>
      <p:sp>
        <p:nvSpPr>
          <p:cNvPr id="10" name="TextBox 9">
            <a:extLst>
              <a:ext uri="{FF2B5EF4-FFF2-40B4-BE49-F238E27FC236}">
                <a16:creationId xmlns:a16="http://schemas.microsoft.com/office/drawing/2014/main" id="{27A34135-A88C-513D-EDC5-6F8302BDFA87}"/>
              </a:ext>
            </a:extLst>
          </p:cNvPr>
          <p:cNvSpPr txBox="1"/>
          <p:nvPr/>
        </p:nvSpPr>
        <p:spPr>
          <a:xfrm>
            <a:off x="8678984" y="2628900"/>
            <a:ext cx="3276600" cy="2031325"/>
          </a:xfrm>
          <a:prstGeom prst="rect">
            <a:avLst/>
          </a:prstGeom>
          <a:noFill/>
        </p:spPr>
        <p:txBody>
          <a:bodyPr wrap="square" rtlCol="0">
            <a:spAutoFit/>
          </a:bodyPr>
          <a:lstStyle/>
          <a:p>
            <a:r>
              <a:rPr lang="en-US" dirty="0"/>
              <a:t>The chart reveals that nouns are overwhelmingly the most prevalent part of speech in patent abstracts, followed by verbs and adjectives, indicating a highly factual and descriptive linguistic style.</a:t>
            </a:r>
            <a:endParaRPr lang="en-IN" dirty="0"/>
          </a:p>
        </p:txBody>
      </p:sp>
    </p:spTree>
    <p:extLst>
      <p:ext uri="{BB962C8B-B14F-4D97-AF65-F5344CB8AC3E}">
        <p14:creationId xmlns:p14="http://schemas.microsoft.com/office/powerpoint/2010/main" val="601043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DCB90-88D5-A64E-0D94-E7E0A2C8D6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8BC84-B09C-438D-4C92-36329F397754}"/>
              </a:ext>
            </a:extLst>
          </p:cNvPr>
          <p:cNvSpPr>
            <a:spLocks noGrp="1"/>
          </p:cNvSpPr>
          <p:nvPr>
            <p:ph type="title"/>
          </p:nvPr>
        </p:nvSpPr>
        <p:spPr/>
        <p:txBody>
          <a:bodyPr/>
          <a:lstStyle/>
          <a:p>
            <a:r>
              <a:rPr lang="en-US" b="1" dirty="0">
                <a:latin typeface="Arial Narrow" panose="020B0606020202030204" pitchFamily="34" charset="0"/>
              </a:rPr>
              <a:t>Exploratory Data Analysis</a:t>
            </a:r>
            <a:endParaRPr lang="en-IN"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75AFC9F6-F37A-DAA0-87CA-AAA0B2FC56D5}"/>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ADF9C072-2763-AC1F-177C-8E47A06CF3BF}"/>
              </a:ext>
            </a:extLst>
          </p:cNvPr>
          <p:cNvSpPr>
            <a:spLocks noGrp="1"/>
          </p:cNvSpPr>
          <p:nvPr>
            <p:ph type="sldNum" sz="quarter" idx="12"/>
          </p:nvPr>
        </p:nvSpPr>
        <p:spPr/>
        <p:txBody>
          <a:bodyPr/>
          <a:lstStyle/>
          <a:p>
            <a:fld id="{90EDC104-672A-4227-99C4-0E2CC007FDBA}" type="slidenum">
              <a:rPr lang="en-IN" smtClean="0"/>
              <a:t>14</a:t>
            </a:fld>
            <a:endParaRPr lang="en-IN"/>
          </a:p>
        </p:txBody>
      </p:sp>
      <p:pic>
        <p:nvPicPr>
          <p:cNvPr id="8" name="Picture 7">
            <a:extLst>
              <a:ext uri="{FF2B5EF4-FFF2-40B4-BE49-F238E27FC236}">
                <a16:creationId xmlns:a16="http://schemas.microsoft.com/office/drawing/2014/main" id="{AD355118-FF88-74B4-FBBD-8EEF877097D7}"/>
              </a:ext>
            </a:extLst>
          </p:cNvPr>
          <p:cNvPicPr>
            <a:picLocks noChangeAspect="1"/>
          </p:cNvPicPr>
          <p:nvPr/>
        </p:nvPicPr>
        <p:blipFill>
          <a:blip r:embed="rId2"/>
          <a:stretch>
            <a:fillRect/>
          </a:stretch>
        </p:blipFill>
        <p:spPr>
          <a:xfrm>
            <a:off x="480854" y="1551212"/>
            <a:ext cx="5820300" cy="4560463"/>
          </a:xfrm>
          <a:prstGeom prst="rect">
            <a:avLst/>
          </a:prstGeom>
        </p:spPr>
      </p:pic>
      <p:sp>
        <p:nvSpPr>
          <p:cNvPr id="9" name="TextBox 8">
            <a:extLst>
              <a:ext uri="{FF2B5EF4-FFF2-40B4-BE49-F238E27FC236}">
                <a16:creationId xmlns:a16="http://schemas.microsoft.com/office/drawing/2014/main" id="{99C35560-4FBF-82F8-56A2-52863F6A8717}"/>
              </a:ext>
            </a:extLst>
          </p:cNvPr>
          <p:cNvSpPr txBox="1"/>
          <p:nvPr/>
        </p:nvSpPr>
        <p:spPr>
          <a:xfrm>
            <a:off x="6416040" y="2680832"/>
            <a:ext cx="4937760" cy="1754326"/>
          </a:xfrm>
          <a:prstGeom prst="rect">
            <a:avLst/>
          </a:prstGeom>
          <a:noFill/>
        </p:spPr>
        <p:txBody>
          <a:bodyPr wrap="square" rtlCol="0">
            <a:spAutoFit/>
          </a:bodyPr>
          <a:lstStyle/>
          <a:p>
            <a:r>
              <a:rPr lang="en-US" dirty="0"/>
              <a:t>The histogram shows a high concentration of very short sentences in patent claims, with a rapidly decreasing frequency as sentence length increases, suggesting a preference for concise and precise phrasing.</a:t>
            </a:r>
          </a:p>
          <a:p>
            <a:endParaRPr lang="en-IN" dirty="0"/>
          </a:p>
        </p:txBody>
      </p:sp>
    </p:spTree>
    <p:extLst>
      <p:ext uri="{BB962C8B-B14F-4D97-AF65-F5344CB8AC3E}">
        <p14:creationId xmlns:p14="http://schemas.microsoft.com/office/powerpoint/2010/main" val="280706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721E6-B934-FC47-B5EB-75865FA26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C80A4E-0EFF-B104-8E0E-941F3DBF5199}"/>
              </a:ext>
            </a:extLst>
          </p:cNvPr>
          <p:cNvSpPr>
            <a:spLocks noGrp="1"/>
          </p:cNvSpPr>
          <p:nvPr>
            <p:ph type="title"/>
          </p:nvPr>
        </p:nvSpPr>
        <p:spPr/>
        <p:txBody>
          <a:bodyPr/>
          <a:lstStyle/>
          <a:p>
            <a:r>
              <a:rPr lang="en-US" b="1" dirty="0">
                <a:latin typeface="Arial Narrow" panose="020B0606020202030204" pitchFamily="34" charset="0"/>
              </a:rPr>
              <a:t>Exploratory Data Analysis</a:t>
            </a:r>
            <a:endParaRPr lang="en-IN"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3659861B-22C3-A94F-019B-F318ED910EC2}"/>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38118742-A401-D9EC-9BC4-2D0C06E788EA}"/>
              </a:ext>
            </a:extLst>
          </p:cNvPr>
          <p:cNvSpPr>
            <a:spLocks noGrp="1"/>
          </p:cNvSpPr>
          <p:nvPr>
            <p:ph type="sldNum" sz="quarter" idx="12"/>
          </p:nvPr>
        </p:nvSpPr>
        <p:spPr/>
        <p:txBody>
          <a:bodyPr/>
          <a:lstStyle/>
          <a:p>
            <a:fld id="{90EDC104-672A-4227-99C4-0E2CC007FDBA}" type="slidenum">
              <a:rPr lang="en-IN" smtClean="0"/>
              <a:t>15</a:t>
            </a:fld>
            <a:endParaRPr lang="en-IN"/>
          </a:p>
        </p:txBody>
      </p:sp>
      <p:pic>
        <p:nvPicPr>
          <p:cNvPr id="7" name="Picture 6">
            <a:extLst>
              <a:ext uri="{FF2B5EF4-FFF2-40B4-BE49-F238E27FC236}">
                <a16:creationId xmlns:a16="http://schemas.microsoft.com/office/drawing/2014/main" id="{DAD6146B-0D97-AE71-058D-FA3AF01157EF}"/>
              </a:ext>
            </a:extLst>
          </p:cNvPr>
          <p:cNvPicPr>
            <a:picLocks noChangeAspect="1"/>
          </p:cNvPicPr>
          <p:nvPr/>
        </p:nvPicPr>
        <p:blipFill>
          <a:blip r:embed="rId2"/>
          <a:stretch>
            <a:fillRect/>
          </a:stretch>
        </p:blipFill>
        <p:spPr>
          <a:xfrm>
            <a:off x="520439" y="1416168"/>
            <a:ext cx="5997594" cy="4840578"/>
          </a:xfrm>
          <a:prstGeom prst="rect">
            <a:avLst/>
          </a:prstGeom>
        </p:spPr>
      </p:pic>
      <p:sp>
        <p:nvSpPr>
          <p:cNvPr id="9" name="TextBox 8">
            <a:extLst>
              <a:ext uri="{FF2B5EF4-FFF2-40B4-BE49-F238E27FC236}">
                <a16:creationId xmlns:a16="http://schemas.microsoft.com/office/drawing/2014/main" id="{05C4114B-A9AD-B31B-6FAD-9AC046BBCD01}"/>
              </a:ext>
            </a:extLst>
          </p:cNvPr>
          <p:cNvSpPr txBox="1"/>
          <p:nvPr/>
        </p:nvSpPr>
        <p:spPr>
          <a:xfrm>
            <a:off x="6682740" y="2903220"/>
            <a:ext cx="5143500" cy="1477328"/>
          </a:xfrm>
          <a:prstGeom prst="rect">
            <a:avLst/>
          </a:prstGeom>
          <a:noFill/>
        </p:spPr>
        <p:txBody>
          <a:bodyPr wrap="square" rtlCol="0">
            <a:spAutoFit/>
          </a:bodyPr>
          <a:lstStyle/>
          <a:p>
            <a:r>
              <a:rPr lang="en-US" dirty="0"/>
              <a:t>The histogram indicates that patent abstracts exhibit a moderate to high degree of lexical diversity, with the majority of documents having a unique token ratio between 0.5 and 0.7, suggesting a balanced use of varied vocabulary.</a:t>
            </a:r>
            <a:endParaRPr lang="en-IN" dirty="0"/>
          </a:p>
        </p:txBody>
      </p:sp>
    </p:spTree>
    <p:extLst>
      <p:ext uri="{BB962C8B-B14F-4D97-AF65-F5344CB8AC3E}">
        <p14:creationId xmlns:p14="http://schemas.microsoft.com/office/powerpoint/2010/main" val="3988494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E2769-FCF1-50F4-156B-B4474263A8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460958-E664-19FA-40A3-2E7BB8A43A61}"/>
              </a:ext>
            </a:extLst>
          </p:cNvPr>
          <p:cNvSpPr>
            <a:spLocks noGrp="1"/>
          </p:cNvSpPr>
          <p:nvPr>
            <p:ph type="title"/>
          </p:nvPr>
        </p:nvSpPr>
        <p:spPr/>
        <p:txBody>
          <a:bodyPr/>
          <a:lstStyle/>
          <a:p>
            <a:r>
              <a:rPr lang="en-US" b="1" dirty="0">
                <a:latin typeface="Arial Narrow" panose="020B0606020202030204" pitchFamily="34" charset="0"/>
              </a:rPr>
              <a:t>Exploratory Data Analysis</a:t>
            </a:r>
            <a:endParaRPr lang="en-IN"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D4469E34-AB37-917E-B920-D4BEDD2E01DC}"/>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316FF85C-36AA-74A5-6A99-961627858247}"/>
              </a:ext>
            </a:extLst>
          </p:cNvPr>
          <p:cNvSpPr>
            <a:spLocks noGrp="1"/>
          </p:cNvSpPr>
          <p:nvPr>
            <p:ph type="sldNum" sz="quarter" idx="12"/>
          </p:nvPr>
        </p:nvSpPr>
        <p:spPr/>
        <p:txBody>
          <a:bodyPr/>
          <a:lstStyle/>
          <a:p>
            <a:fld id="{90EDC104-672A-4227-99C4-0E2CC007FDBA}" type="slidenum">
              <a:rPr lang="en-IN" smtClean="0"/>
              <a:t>16</a:t>
            </a:fld>
            <a:endParaRPr lang="en-IN"/>
          </a:p>
        </p:txBody>
      </p:sp>
      <p:pic>
        <p:nvPicPr>
          <p:cNvPr id="6" name="Picture 5">
            <a:extLst>
              <a:ext uri="{FF2B5EF4-FFF2-40B4-BE49-F238E27FC236}">
                <a16:creationId xmlns:a16="http://schemas.microsoft.com/office/drawing/2014/main" id="{BBF59315-5F49-1D57-4DF0-B5EB70E713DA}"/>
              </a:ext>
            </a:extLst>
          </p:cNvPr>
          <p:cNvPicPr>
            <a:picLocks noChangeAspect="1"/>
          </p:cNvPicPr>
          <p:nvPr/>
        </p:nvPicPr>
        <p:blipFill>
          <a:blip r:embed="rId2"/>
          <a:stretch>
            <a:fillRect/>
          </a:stretch>
        </p:blipFill>
        <p:spPr>
          <a:xfrm>
            <a:off x="200742" y="1492738"/>
            <a:ext cx="8409858" cy="4470400"/>
          </a:xfrm>
          <a:prstGeom prst="rect">
            <a:avLst/>
          </a:prstGeom>
        </p:spPr>
      </p:pic>
      <p:sp>
        <p:nvSpPr>
          <p:cNvPr id="3" name="TextBox 2">
            <a:extLst>
              <a:ext uri="{FF2B5EF4-FFF2-40B4-BE49-F238E27FC236}">
                <a16:creationId xmlns:a16="http://schemas.microsoft.com/office/drawing/2014/main" id="{0B96E24C-5DB7-A8DE-2243-F11BEB390C41}"/>
              </a:ext>
            </a:extLst>
          </p:cNvPr>
          <p:cNvSpPr txBox="1"/>
          <p:nvPr/>
        </p:nvSpPr>
        <p:spPr>
          <a:xfrm>
            <a:off x="8831580" y="3100189"/>
            <a:ext cx="3101340" cy="1754326"/>
          </a:xfrm>
          <a:prstGeom prst="rect">
            <a:avLst/>
          </a:prstGeom>
          <a:noFill/>
        </p:spPr>
        <p:txBody>
          <a:bodyPr wrap="square" rtlCol="0">
            <a:spAutoFit/>
          </a:bodyPr>
          <a:lstStyle/>
          <a:p>
            <a:r>
              <a:rPr lang="en-US" dirty="0"/>
              <a:t>The word cloud shows a pattern of common terms that appear in patent titles with “vehicle” and “neural network” being some of the most common terms.</a:t>
            </a:r>
            <a:endParaRPr lang="en-IN" dirty="0"/>
          </a:p>
        </p:txBody>
      </p:sp>
    </p:spTree>
    <p:extLst>
      <p:ext uri="{BB962C8B-B14F-4D97-AF65-F5344CB8AC3E}">
        <p14:creationId xmlns:p14="http://schemas.microsoft.com/office/powerpoint/2010/main" val="3495333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939" y="0"/>
            <a:ext cx="5695461" cy="1258277"/>
          </a:xfrm>
        </p:spPr>
        <p:txBody>
          <a:bodyPr/>
          <a:lstStyle/>
          <a:p>
            <a:r>
              <a:rPr lang="en-US" b="1" dirty="0">
                <a:latin typeface="Arial Narrow" panose="020B0606020202030204" pitchFamily="34" charset="0"/>
              </a:rPr>
              <a:t>Proposed Methodology</a:t>
            </a:r>
            <a:endParaRPr lang="en-IN" b="1" dirty="0">
              <a:latin typeface="Mongolian Baiti" panose="03000500000000000000" pitchFamily="66" charset="0"/>
              <a:cs typeface="Mongolian Baiti" panose="03000500000000000000" pitchFamily="66" charset="0"/>
            </a:endParaRPr>
          </a:p>
        </p:txBody>
      </p:sp>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17</a:t>
            </a:fld>
            <a:endParaRPr lang="en-IN"/>
          </a:p>
        </p:txBody>
      </p:sp>
      <p:pic>
        <p:nvPicPr>
          <p:cNvPr id="1030" name="Picture 6">
            <a:extLst>
              <a:ext uri="{FF2B5EF4-FFF2-40B4-BE49-F238E27FC236}">
                <a16:creationId xmlns:a16="http://schemas.microsoft.com/office/drawing/2014/main" id="{F22BA095-82CD-41BF-8498-271D435AE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778" y="609600"/>
            <a:ext cx="6546240" cy="5746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31341E-A4BB-814E-BA33-E143B0AD9A60}"/>
              </a:ext>
            </a:extLst>
          </p:cNvPr>
          <p:cNvSpPr txBox="1"/>
          <p:nvPr/>
        </p:nvSpPr>
        <p:spPr>
          <a:xfrm>
            <a:off x="365760" y="2514600"/>
            <a:ext cx="5257800" cy="2862322"/>
          </a:xfrm>
          <a:prstGeom prst="rect">
            <a:avLst/>
          </a:prstGeom>
          <a:noFill/>
        </p:spPr>
        <p:txBody>
          <a:bodyPr wrap="square" rtlCol="0">
            <a:spAutoFit/>
          </a:bodyPr>
          <a:lstStyle/>
          <a:p>
            <a:r>
              <a:rPr lang="en-IN" b="1" dirty="0"/>
              <a:t>1. Patent Data Acquisition and Processing Pipeline</a:t>
            </a:r>
          </a:p>
          <a:p>
            <a:r>
              <a:rPr lang="en-IN" b="1" dirty="0"/>
              <a:t>2. Technology Clustering</a:t>
            </a:r>
          </a:p>
          <a:p>
            <a:r>
              <a:rPr lang="en-US" b="1" dirty="0"/>
              <a:t>3. Innovation Trend Analysis</a:t>
            </a:r>
          </a:p>
          <a:p>
            <a:r>
              <a:rPr lang="en-US" b="1" dirty="0"/>
              <a:t>4. Unstructured to Structured Data Pipeline</a:t>
            </a:r>
          </a:p>
          <a:p>
            <a:r>
              <a:rPr lang="en-US" b="1" dirty="0"/>
              <a:t>5. Technology Emergence Analysis</a:t>
            </a:r>
          </a:p>
          <a:p>
            <a:r>
              <a:rPr lang="en-US" b="1" dirty="0"/>
              <a:t>6. Innovation Outlier Detection</a:t>
            </a:r>
          </a:p>
          <a:p>
            <a:endParaRPr lang="en-US" b="1" dirty="0"/>
          </a:p>
          <a:p>
            <a:endParaRPr lang="en-US" b="1" dirty="0"/>
          </a:p>
          <a:p>
            <a:endParaRPr lang="en-IN" b="1" dirty="0"/>
          </a:p>
          <a:p>
            <a:endParaRPr lang="en-IN" dirty="0"/>
          </a:p>
        </p:txBody>
      </p:sp>
    </p:spTree>
    <p:extLst>
      <p:ext uri="{BB962C8B-B14F-4D97-AF65-F5344CB8AC3E}">
        <p14:creationId xmlns:p14="http://schemas.microsoft.com/office/powerpoint/2010/main" val="1125428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18</a:t>
            </a:fld>
            <a:endParaRPr lang="en-IN"/>
          </a:p>
        </p:txBody>
      </p:sp>
      <p:sp>
        <p:nvSpPr>
          <p:cNvPr id="6" name="Google Shape;192;g2bdeb4cd123_0_237"/>
          <p:cNvSpPr txBox="1">
            <a:spLocks noGrp="1"/>
          </p:cNvSpPr>
          <p:nvPr>
            <p:ph idx="1"/>
          </p:nvPr>
        </p:nvSpPr>
        <p:spPr>
          <a:xfrm>
            <a:off x="472966" y="1427155"/>
            <a:ext cx="10880834" cy="4496908"/>
          </a:xfrm>
          <a:prstGeom prst="rect">
            <a:avLst/>
          </a:prstGeom>
        </p:spPr>
        <p:txBody>
          <a:bodyPr spcFirstLastPara="1" wrap="square" lIns="91425" tIns="45700" rIns="91425" bIns="45700" anchor="t" anchorCtr="0">
            <a:normAutofit/>
          </a:bodyPr>
          <a:lstStyle/>
          <a:p>
            <a:pPr marL="0" lvl="0" indent="0">
              <a:buClr>
                <a:schemeClr val="dk1"/>
              </a:buClr>
              <a:buSzPts val="1100"/>
              <a:buNone/>
            </a:pPr>
            <a:r>
              <a:rPr lang="en-IN" sz="3200" b="1" dirty="0"/>
              <a:t>1. Patent Data Acquisition and Processing Pipeline</a:t>
            </a:r>
          </a:p>
          <a:p>
            <a:pPr>
              <a:buClr>
                <a:schemeClr val="dk1"/>
              </a:buClr>
              <a:buSzPct val="95000"/>
            </a:pPr>
            <a:r>
              <a:rPr lang="en-IN" b="1" dirty="0"/>
              <a:t>Data Source Selection and Filtering: </a:t>
            </a:r>
            <a:r>
              <a:rPr lang="en-IN" dirty="0"/>
              <a:t>Strategic filtering of Lens.org patents for AV technologies from major companies (2020-2025)</a:t>
            </a:r>
          </a:p>
          <a:p>
            <a:pPr>
              <a:buClr>
                <a:schemeClr val="dk1"/>
              </a:buClr>
              <a:buSzPct val="95000"/>
            </a:pPr>
            <a:r>
              <a:rPr lang="en-IN" b="1" dirty="0"/>
              <a:t>Metadata Extraction and API Integration: </a:t>
            </a:r>
            <a:r>
              <a:rPr lang="en-IN" dirty="0"/>
              <a:t>Export of Lens IDs and API access for comprehensive patent data retrieval</a:t>
            </a:r>
          </a:p>
          <a:p>
            <a:pPr>
              <a:buClr>
                <a:schemeClr val="dk1"/>
              </a:buClr>
              <a:buSzPct val="95000"/>
            </a:pPr>
            <a:r>
              <a:rPr lang="en-IN" b="1" dirty="0"/>
              <a:t>Automated Data Pipeline Development:</a:t>
            </a:r>
            <a:r>
              <a:rPr lang="en-IN" dirty="0"/>
              <a:t> Systematic code pipeline for API calls with JSONL storage format</a:t>
            </a:r>
          </a:p>
          <a:p>
            <a:pPr>
              <a:buClr>
                <a:schemeClr val="dk1"/>
              </a:buClr>
              <a:buSzPct val="95000"/>
            </a:pPr>
            <a:r>
              <a:rPr lang="en-IN" b="1" dirty="0"/>
              <a:t>Data Preprocessing and Standardization: </a:t>
            </a:r>
            <a:r>
              <a:rPr lang="en-IN" dirty="0"/>
              <a:t>Flattening nested structures into nine core standardized attributes</a:t>
            </a:r>
            <a:endParaRPr dirty="0"/>
          </a:p>
        </p:txBody>
      </p:sp>
      <p:sp>
        <p:nvSpPr>
          <p:cNvPr id="3" name="Title 1">
            <a:extLst>
              <a:ext uri="{FF2B5EF4-FFF2-40B4-BE49-F238E27FC236}">
                <a16:creationId xmlns:a16="http://schemas.microsoft.com/office/drawing/2014/main" id="{3ED6D695-27D2-B53A-4843-F1ECB833850C}"/>
              </a:ext>
            </a:extLst>
          </p:cNvPr>
          <p:cNvSpPr>
            <a:spLocks noGrp="1"/>
          </p:cNvSpPr>
          <p:nvPr>
            <p:ph type="title"/>
          </p:nvPr>
        </p:nvSpPr>
        <p:spPr>
          <a:xfrm>
            <a:off x="298939" y="0"/>
            <a:ext cx="5695461" cy="1258277"/>
          </a:xfrm>
        </p:spPr>
        <p:txBody>
          <a:bodyPr/>
          <a:lstStyle/>
          <a:p>
            <a:r>
              <a:rPr lang="en-US" b="1" dirty="0">
                <a:latin typeface="Arial Narrow" panose="020B0606020202030204" pitchFamily="34" charset="0"/>
              </a:rPr>
              <a:t>Proposed Methodology</a:t>
            </a:r>
            <a:endParaRPr lang="en-IN" b="1"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2870615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77103-7385-261D-D2E2-B973BF885FF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6C0F2F-7557-CABF-7039-91DF911CD276}"/>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45A5CB45-8681-A390-0CF6-ED81B9D776F6}"/>
              </a:ext>
            </a:extLst>
          </p:cNvPr>
          <p:cNvSpPr>
            <a:spLocks noGrp="1"/>
          </p:cNvSpPr>
          <p:nvPr>
            <p:ph type="sldNum" sz="quarter" idx="12"/>
          </p:nvPr>
        </p:nvSpPr>
        <p:spPr/>
        <p:txBody>
          <a:bodyPr/>
          <a:lstStyle/>
          <a:p>
            <a:fld id="{90EDC104-672A-4227-99C4-0E2CC007FDBA}" type="slidenum">
              <a:rPr lang="en-IN" smtClean="0"/>
              <a:t>19</a:t>
            </a:fld>
            <a:endParaRPr lang="en-IN"/>
          </a:p>
        </p:txBody>
      </p:sp>
      <p:sp>
        <p:nvSpPr>
          <p:cNvPr id="6" name="Google Shape;192;g2bdeb4cd123_0_237">
            <a:extLst>
              <a:ext uri="{FF2B5EF4-FFF2-40B4-BE49-F238E27FC236}">
                <a16:creationId xmlns:a16="http://schemas.microsoft.com/office/drawing/2014/main" id="{DACCA2B7-617E-2FAD-0CDA-BAB684FBBA0A}"/>
              </a:ext>
            </a:extLst>
          </p:cNvPr>
          <p:cNvSpPr txBox="1">
            <a:spLocks noGrp="1"/>
          </p:cNvSpPr>
          <p:nvPr>
            <p:ph idx="1"/>
          </p:nvPr>
        </p:nvSpPr>
        <p:spPr>
          <a:xfrm>
            <a:off x="472966" y="1258277"/>
            <a:ext cx="10880834" cy="4817337"/>
          </a:xfrm>
          <a:prstGeom prst="rect">
            <a:avLst/>
          </a:prstGeom>
        </p:spPr>
        <p:txBody>
          <a:bodyPr spcFirstLastPara="1" wrap="square" lIns="91425" tIns="45700" rIns="91425" bIns="45700" anchor="t" anchorCtr="0">
            <a:normAutofit fontScale="85000" lnSpcReduction="20000"/>
          </a:bodyPr>
          <a:lstStyle/>
          <a:p>
            <a:pPr marL="0" lvl="0" indent="0">
              <a:buClr>
                <a:schemeClr val="dk1"/>
              </a:buClr>
              <a:buSzPts val="1100"/>
              <a:buNone/>
            </a:pPr>
            <a:r>
              <a:rPr lang="en-IN" sz="3800" b="1" dirty="0"/>
              <a:t>2. Technology Clustering</a:t>
            </a:r>
          </a:p>
          <a:p>
            <a:pPr>
              <a:buClr>
                <a:schemeClr val="dk1"/>
              </a:buClr>
              <a:buSzPct val="95000"/>
            </a:pPr>
            <a:r>
              <a:rPr lang="en-IN" sz="3200" b="1" dirty="0"/>
              <a:t>Data Preprocessing and Corpus Preparation: </a:t>
            </a:r>
            <a:r>
              <a:rPr lang="en-IN" sz="3200" dirty="0"/>
              <a:t>Semantic corpus creation from titles, abstracts, and claims with text cleaning</a:t>
            </a:r>
          </a:p>
          <a:p>
            <a:pPr>
              <a:buClr>
                <a:schemeClr val="dk1"/>
              </a:buClr>
              <a:buSzPct val="95000"/>
            </a:pPr>
            <a:r>
              <a:rPr lang="en-IN" sz="3200" b="1" dirty="0"/>
              <a:t>Semantic Embedding Generation:</a:t>
            </a:r>
            <a:r>
              <a:rPr lang="en-IN" sz="3200" dirty="0"/>
              <a:t> Sentence-BERT transformation into 384-dimensional semantic vectors</a:t>
            </a:r>
          </a:p>
          <a:p>
            <a:pPr>
              <a:buClr>
                <a:schemeClr val="dk1"/>
              </a:buClr>
              <a:buSzPct val="95000"/>
            </a:pPr>
            <a:r>
              <a:rPr lang="en-IN" sz="3200" b="1" dirty="0"/>
              <a:t>Optimal Clustering Parameter Selection:</a:t>
            </a:r>
            <a:r>
              <a:rPr lang="en-IN" sz="3200" dirty="0"/>
              <a:t> Multi-metric evaluation using silhouette scores and </a:t>
            </a:r>
            <a:r>
              <a:rPr lang="en-IN" sz="3200" dirty="0" err="1"/>
              <a:t>Calinski-Harabasz</a:t>
            </a:r>
            <a:r>
              <a:rPr lang="en-IN" sz="3200" dirty="0"/>
              <a:t> indices</a:t>
            </a:r>
          </a:p>
          <a:p>
            <a:pPr>
              <a:buClr>
                <a:schemeClr val="dk1"/>
              </a:buClr>
              <a:buSzPct val="95000"/>
            </a:pPr>
            <a:r>
              <a:rPr lang="en-IN" sz="3200" b="1" dirty="0"/>
              <a:t>Semantic Clustering and Validation: </a:t>
            </a:r>
            <a:r>
              <a:rPr lang="en-IN" sz="3200" dirty="0"/>
              <a:t>K-means clustering with quality validation through coherence analysis</a:t>
            </a:r>
          </a:p>
          <a:p>
            <a:pPr>
              <a:buClr>
                <a:schemeClr val="dk1"/>
              </a:buClr>
              <a:buSzPct val="95000"/>
            </a:pPr>
            <a:r>
              <a:rPr lang="en-IN" sz="3200" b="1" dirty="0"/>
              <a:t>Technology Characterization and Market Analysis: </a:t>
            </a:r>
            <a:r>
              <a:rPr lang="en-IN" sz="3200" dirty="0"/>
              <a:t>TF-IDF keyword extraction and market concentration analysis by cluster</a:t>
            </a:r>
          </a:p>
          <a:p>
            <a:pPr>
              <a:buClr>
                <a:schemeClr val="dk1"/>
              </a:buClr>
              <a:buSzPct val="95000"/>
            </a:pPr>
            <a:r>
              <a:rPr lang="en-IN" sz="3200" b="1" dirty="0"/>
              <a:t>Visualization and Reporting: </a:t>
            </a:r>
            <a:r>
              <a:rPr lang="en-IN" sz="3200" dirty="0"/>
              <a:t>UMAP/t-SNE dimensionality reduction for 2D technology landscape visualization</a:t>
            </a:r>
            <a:endParaRPr dirty="0"/>
          </a:p>
        </p:txBody>
      </p:sp>
      <p:sp>
        <p:nvSpPr>
          <p:cNvPr id="3" name="Title 1">
            <a:extLst>
              <a:ext uri="{FF2B5EF4-FFF2-40B4-BE49-F238E27FC236}">
                <a16:creationId xmlns:a16="http://schemas.microsoft.com/office/drawing/2014/main" id="{FF49237F-7ADB-002C-98D7-94E81406A05C}"/>
              </a:ext>
            </a:extLst>
          </p:cNvPr>
          <p:cNvSpPr>
            <a:spLocks noGrp="1"/>
          </p:cNvSpPr>
          <p:nvPr>
            <p:ph type="title"/>
          </p:nvPr>
        </p:nvSpPr>
        <p:spPr>
          <a:xfrm>
            <a:off x="298939" y="0"/>
            <a:ext cx="5695461" cy="1258277"/>
          </a:xfrm>
        </p:spPr>
        <p:txBody>
          <a:bodyPr/>
          <a:lstStyle/>
          <a:p>
            <a:r>
              <a:rPr lang="en-US" b="1" dirty="0">
                <a:latin typeface="Arial Narrow" panose="020B0606020202030204" pitchFamily="34" charset="0"/>
              </a:rPr>
              <a:t>Proposed Methodology</a:t>
            </a:r>
            <a:endParaRPr lang="en-IN" b="1"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218107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Abstract</a:t>
            </a:r>
            <a:endParaRPr lang="en-IN" b="1" dirty="0">
              <a:latin typeface="Arial Narrow" panose="020B0606020202030204" pitchFamily="34" charset="0"/>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a:t>This project presents a comprehensive analysis of the autonomous vehicle (AV) industry through patent intelligence, leveraging a novel unstructured-to-structured data pipeline that transforms raw patent text into actionable insights. Using 667 carefully filtered US AV patents from leading companies, I constructed an end-to-end NLP-to-ML framework encompassing semantic clustering, innovation trend analysis, technology emergence detection, and innovation outlier identification. The pipeline integrates advanced natural language processing techniques with machine learning models to reveal critical industry patterns including emerging technologies, declining innovations, company positioning, and strategic pivots. Through semantic clustering and temporal analysis, combined with LLM-enhanced data structuring, this work demonstrates how patent data can be systematically transformed to provide strategic intelligence for understanding technological evolution and competitive dynamics in the rapidly advancing autonomous vehicle sector.</a:t>
            </a:r>
            <a:endParaRPr lang="en-IN" dirty="0"/>
          </a:p>
        </p:txBody>
      </p:sp>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2</a:t>
            </a:fld>
            <a:endParaRPr lang="en-IN"/>
          </a:p>
        </p:txBody>
      </p:sp>
    </p:spTree>
    <p:extLst>
      <p:ext uri="{BB962C8B-B14F-4D97-AF65-F5344CB8AC3E}">
        <p14:creationId xmlns:p14="http://schemas.microsoft.com/office/powerpoint/2010/main" val="155436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8F7C5-84D9-C6F8-CFFA-71AF7B0B488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4A4F8AD-591D-7DDB-E567-898D8AD6A0F6}"/>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7FE96BEE-12BD-C6A8-D3FE-CBE9C6A1BC50}"/>
              </a:ext>
            </a:extLst>
          </p:cNvPr>
          <p:cNvSpPr>
            <a:spLocks noGrp="1"/>
          </p:cNvSpPr>
          <p:nvPr>
            <p:ph type="sldNum" sz="quarter" idx="12"/>
          </p:nvPr>
        </p:nvSpPr>
        <p:spPr/>
        <p:txBody>
          <a:bodyPr/>
          <a:lstStyle/>
          <a:p>
            <a:fld id="{90EDC104-672A-4227-99C4-0E2CC007FDBA}" type="slidenum">
              <a:rPr lang="en-IN" smtClean="0"/>
              <a:t>20</a:t>
            </a:fld>
            <a:endParaRPr lang="en-IN"/>
          </a:p>
        </p:txBody>
      </p:sp>
      <p:sp>
        <p:nvSpPr>
          <p:cNvPr id="6" name="Google Shape;192;g2bdeb4cd123_0_237">
            <a:extLst>
              <a:ext uri="{FF2B5EF4-FFF2-40B4-BE49-F238E27FC236}">
                <a16:creationId xmlns:a16="http://schemas.microsoft.com/office/drawing/2014/main" id="{02CAAEF8-BD50-E042-15BD-61A7FBD9D538}"/>
              </a:ext>
            </a:extLst>
          </p:cNvPr>
          <p:cNvSpPr txBox="1">
            <a:spLocks noGrp="1"/>
          </p:cNvSpPr>
          <p:nvPr>
            <p:ph idx="1"/>
          </p:nvPr>
        </p:nvSpPr>
        <p:spPr>
          <a:xfrm>
            <a:off x="472966" y="1172308"/>
            <a:ext cx="10880834" cy="5103445"/>
          </a:xfrm>
          <a:prstGeom prst="rect">
            <a:avLst/>
          </a:prstGeom>
        </p:spPr>
        <p:txBody>
          <a:bodyPr spcFirstLastPara="1" wrap="square" lIns="91425" tIns="45700" rIns="91425" bIns="45700" anchor="t" anchorCtr="0">
            <a:normAutofit fontScale="62500" lnSpcReduction="20000"/>
          </a:bodyPr>
          <a:lstStyle/>
          <a:p>
            <a:pPr marL="0" lvl="0" indent="0">
              <a:buClr>
                <a:schemeClr val="dk1"/>
              </a:buClr>
              <a:buSzPts val="1100"/>
              <a:buNone/>
            </a:pPr>
            <a:r>
              <a:rPr lang="en-US" sz="5100" b="1" dirty="0"/>
              <a:t>3. Innovation Trend Analysis</a:t>
            </a:r>
          </a:p>
          <a:p>
            <a:pPr>
              <a:buClr>
                <a:schemeClr val="dk1"/>
              </a:buClr>
              <a:buSzPct val="95000"/>
            </a:pPr>
            <a:r>
              <a:rPr lang="en-US" sz="3800" b="1" dirty="0"/>
              <a:t>Data Preparation and Preprocessing: </a:t>
            </a:r>
            <a:r>
              <a:rPr lang="en-US" sz="3800" dirty="0"/>
              <a:t>Temporal marker establishment using earliest claim dates as timeline reference</a:t>
            </a:r>
          </a:p>
          <a:p>
            <a:pPr>
              <a:buClr>
                <a:schemeClr val="dk1"/>
              </a:buClr>
              <a:buSzPct val="95000"/>
            </a:pPr>
            <a:r>
              <a:rPr lang="en-US" sz="3800" b="1" dirty="0"/>
              <a:t>Meaningful Term Extraction:</a:t>
            </a:r>
            <a:r>
              <a:rPr lang="en-US" sz="3800" dirty="0"/>
              <a:t> Multi-layered NLP and domain-specific pattern matching for AV terminology</a:t>
            </a:r>
          </a:p>
          <a:p>
            <a:pPr>
              <a:buClr>
                <a:schemeClr val="dk1"/>
              </a:buClr>
              <a:buSzPct val="95000"/>
            </a:pPr>
            <a:r>
              <a:rPr lang="en-US" sz="3800" b="1" dirty="0"/>
              <a:t>Term Filtering and Quality Control:</a:t>
            </a:r>
            <a:r>
              <a:rPr lang="en-US" sz="3800" dirty="0"/>
              <a:t> Generic patent language filtering with technical relevance scoring</a:t>
            </a:r>
          </a:p>
          <a:p>
            <a:pPr>
              <a:buClr>
                <a:schemeClr val="dk1"/>
              </a:buClr>
              <a:buSzPct val="95000"/>
            </a:pPr>
            <a:r>
              <a:rPr lang="en-US" sz="3800" b="1" dirty="0"/>
              <a:t>Temporal Trend Analysis: </a:t>
            </a:r>
            <a:r>
              <a:rPr lang="en-US" sz="3800" dirty="0"/>
              <a:t>Time-segmented frequency normalization with Pearson correlation for trending terms</a:t>
            </a:r>
          </a:p>
          <a:p>
            <a:pPr>
              <a:buClr>
                <a:schemeClr val="dk1"/>
              </a:buClr>
              <a:buSzPct val="95000"/>
            </a:pPr>
            <a:r>
              <a:rPr lang="en-US" sz="3800" b="1" dirty="0"/>
              <a:t>Semantic Evolution Analysis: </a:t>
            </a:r>
            <a:r>
              <a:rPr lang="en-US" sz="3800" dirty="0"/>
              <a:t>Sentence-BERT embeddings for technological shift detection between periods</a:t>
            </a:r>
          </a:p>
          <a:p>
            <a:pPr>
              <a:buClr>
                <a:schemeClr val="dk1"/>
              </a:buClr>
              <a:buSzPct val="95000"/>
            </a:pPr>
            <a:r>
              <a:rPr lang="en-US" sz="3800" b="1" dirty="0"/>
              <a:t>Applicant and Domain Analysis: </a:t>
            </a:r>
            <a:r>
              <a:rPr lang="en-US" sz="3800" dirty="0"/>
              <a:t>Top applicant focus evolution across key AV technology domains</a:t>
            </a:r>
          </a:p>
          <a:p>
            <a:pPr>
              <a:buClr>
                <a:schemeClr val="dk1"/>
              </a:buClr>
              <a:buSzPct val="95000"/>
            </a:pPr>
            <a:r>
              <a:rPr lang="en-US" sz="3800" b="1" dirty="0"/>
              <a:t>Visualization and Reporting:</a:t>
            </a:r>
            <a:r>
              <a:rPr lang="en-US" sz="3800" dirty="0"/>
              <a:t> Comprehensive trending timelines and semantic evolution visualizations</a:t>
            </a:r>
            <a:endParaRPr dirty="0"/>
          </a:p>
        </p:txBody>
      </p:sp>
      <p:sp>
        <p:nvSpPr>
          <p:cNvPr id="3" name="Title 1">
            <a:extLst>
              <a:ext uri="{FF2B5EF4-FFF2-40B4-BE49-F238E27FC236}">
                <a16:creationId xmlns:a16="http://schemas.microsoft.com/office/drawing/2014/main" id="{9A0448D4-B492-8932-A924-4D53195878DA}"/>
              </a:ext>
            </a:extLst>
          </p:cNvPr>
          <p:cNvSpPr>
            <a:spLocks noGrp="1"/>
          </p:cNvSpPr>
          <p:nvPr>
            <p:ph type="title"/>
          </p:nvPr>
        </p:nvSpPr>
        <p:spPr>
          <a:xfrm>
            <a:off x="298939" y="0"/>
            <a:ext cx="5695461" cy="1258277"/>
          </a:xfrm>
        </p:spPr>
        <p:txBody>
          <a:bodyPr/>
          <a:lstStyle/>
          <a:p>
            <a:r>
              <a:rPr lang="en-US" b="1" dirty="0">
                <a:latin typeface="Arial Narrow" panose="020B0606020202030204" pitchFamily="34" charset="0"/>
              </a:rPr>
              <a:t>Proposed Methodology</a:t>
            </a:r>
            <a:endParaRPr lang="en-IN" b="1"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023101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75CC4-7089-5FD2-96CB-B50431DA653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62B2829-C694-C0EC-4C21-B1DFB643E960}"/>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B63764FD-5094-DE23-CFB8-0F5DE5035DE7}"/>
              </a:ext>
            </a:extLst>
          </p:cNvPr>
          <p:cNvSpPr>
            <a:spLocks noGrp="1"/>
          </p:cNvSpPr>
          <p:nvPr>
            <p:ph type="sldNum" sz="quarter" idx="12"/>
          </p:nvPr>
        </p:nvSpPr>
        <p:spPr/>
        <p:txBody>
          <a:bodyPr/>
          <a:lstStyle/>
          <a:p>
            <a:fld id="{90EDC104-672A-4227-99C4-0E2CC007FDBA}" type="slidenum">
              <a:rPr lang="en-IN" smtClean="0"/>
              <a:t>21</a:t>
            </a:fld>
            <a:endParaRPr lang="en-IN"/>
          </a:p>
        </p:txBody>
      </p:sp>
      <p:sp>
        <p:nvSpPr>
          <p:cNvPr id="6" name="Google Shape;192;g2bdeb4cd123_0_237">
            <a:extLst>
              <a:ext uri="{FF2B5EF4-FFF2-40B4-BE49-F238E27FC236}">
                <a16:creationId xmlns:a16="http://schemas.microsoft.com/office/drawing/2014/main" id="{933002F7-E167-5F4F-ABA4-BCA608FC1764}"/>
              </a:ext>
            </a:extLst>
          </p:cNvPr>
          <p:cNvSpPr txBox="1">
            <a:spLocks noGrp="1"/>
          </p:cNvSpPr>
          <p:nvPr>
            <p:ph idx="1"/>
          </p:nvPr>
        </p:nvSpPr>
        <p:spPr>
          <a:xfrm>
            <a:off x="472966" y="1172308"/>
            <a:ext cx="10880834" cy="5103445"/>
          </a:xfrm>
          <a:prstGeom prst="rect">
            <a:avLst/>
          </a:prstGeom>
        </p:spPr>
        <p:txBody>
          <a:bodyPr spcFirstLastPara="1" wrap="square" lIns="91425" tIns="45700" rIns="91425" bIns="45700" anchor="t" anchorCtr="0">
            <a:normAutofit fontScale="55000" lnSpcReduction="20000"/>
          </a:bodyPr>
          <a:lstStyle/>
          <a:p>
            <a:pPr marL="0" lvl="0" indent="0">
              <a:buClr>
                <a:schemeClr val="dk1"/>
              </a:buClr>
              <a:buSzPts val="1100"/>
              <a:buNone/>
            </a:pPr>
            <a:r>
              <a:rPr lang="en-US" sz="5800" b="1" dirty="0"/>
              <a:t>4. Unstructured to Structured Data Pipeline</a:t>
            </a:r>
          </a:p>
          <a:p>
            <a:pPr>
              <a:buClr>
                <a:schemeClr val="dk1"/>
              </a:buClr>
              <a:buSzPct val="95000"/>
            </a:pPr>
            <a:r>
              <a:rPr lang="en-US" sz="5100" b="1" dirty="0"/>
              <a:t>Data Preprocessing &amp; Filtering: </a:t>
            </a:r>
            <a:r>
              <a:rPr lang="en-US" sz="5100" dirty="0"/>
              <a:t>Cross-referencing with processed records to identify missing patents for analysis</a:t>
            </a:r>
          </a:p>
          <a:p>
            <a:pPr>
              <a:buClr>
                <a:schemeClr val="dk1"/>
              </a:buClr>
              <a:buSzPct val="95000"/>
            </a:pPr>
            <a:r>
              <a:rPr lang="en-US" sz="5100" b="1" dirty="0"/>
              <a:t>Token Management &amp; Content Prioritization: </a:t>
            </a:r>
            <a:r>
              <a:rPr lang="en-US" sz="5100" dirty="0"/>
              <a:t>Intelligent truncation with hierarchical priority for API token constraints</a:t>
            </a:r>
          </a:p>
          <a:p>
            <a:pPr>
              <a:buClr>
                <a:schemeClr val="dk1"/>
              </a:buClr>
              <a:buSzPct val="95000"/>
            </a:pPr>
            <a:r>
              <a:rPr lang="en-US" sz="5100" b="1" dirty="0"/>
              <a:t>Structured Analysis via LLM:</a:t>
            </a:r>
            <a:r>
              <a:rPr lang="en-US" sz="5100" dirty="0"/>
              <a:t> Gemini 1.5 Flash API extraction of core innovation and technology categorization</a:t>
            </a:r>
          </a:p>
          <a:p>
            <a:pPr>
              <a:buClr>
                <a:schemeClr val="dk1"/>
              </a:buClr>
              <a:buSzPct val="95000"/>
            </a:pPr>
            <a:r>
              <a:rPr lang="en-US" sz="5100" b="1" dirty="0"/>
              <a:t>Robust API Integration: </a:t>
            </a:r>
            <a:r>
              <a:rPr lang="en-US" sz="5100" dirty="0"/>
              <a:t>Comprehensive error handling with exponential backoff and rate limiting</a:t>
            </a:r>
          </a:p>
          <a:p>
            <a:pPr>
              <a:buClr>
                <a:schemeClr val="dk1"/>
              </a:buClr>
              <a:buSzPct val="95000"/>
            </a:pPr>
            <a:r>
              <a:rPr lang="en-US" sz="5100" b="1" dirty="0"/>
              <a:t>Progressive Checkpointing: </a:t>
            </a:r>
            <a:r>
              <a:rPr lang="en-US" sz="5100" dirty="0"/>
              <a:t>Checkpoint saves every 50 patents for seamless processing resumption</a:t>
            </a:r>
          </a:p>
          <a:p>
            <a:pPr>
              <a:buClr>
                <a:schemeClr val="dk1"/>
              </a:buClr>
              <a:buSzPct val="95000"/>
            </a:pPr>
            <a:r>
              <a:rPr lang="en-US" sz="5100" b="1" dirty="0"/>
              <a:t>Multi-Format Output Generation: </a:t>
            </a:r>
            <a:r>
              <a:rPr lang="en-US" sz="5100" dirty="0"/>
              <a:t>CSV, Excel, JSON, and Pickle exports for ML-ready structured datasets</a:t>
            </a:r>
            <a:endParaRPr dirty="0"/>
          </a:p>
        </p:txBody>
      </p:sp>
      <p:sp>
        <p:nvSpPr>
          <p:cNvPr id="3" name="Title 1">
            <a:extLst>
              <a:ext uri="{FF2B5EF4-FFF2-40B4-BE49-F238E27FC236}">
                <a16:creationId xmlns:a16="http://schemas.microsoft.com/office/drawing/2014/main" id="{BB26AE4B-7DBA-EC00-AAA3-5BC7186C6C2D}"/>
              </a:ext>
            </a:extLst>
          </p:cNvPr>
          <p:cNvSpPr>
            <a:spLocks noGrp="1"/>
          </p:cNvSpPr>
          <p:nvPr>
            <p:ph type="title"/>
          </p:nvPr>
        </p:nvSpPr>
        <p:spPr>
          <a:xfrm>
            <a:off x="298939" y="0"/>
            <a:ext cx="5695461" cy="1258277"/>
          </a:xfrm>
        </p:spPr>
        <p:txBody>
          <a:bodyPr/>
          <a:lstStyle/>
          <a:p>
            <a:r>
              <a:rPr lang="en-US" b="1" dirty="0">
                <a:latin typeface="Arial Narrow" panose="020B0606020202030204" pitchFamily="34" charset="0"/>
              </a:rPr>
              <a:t>Proposed Methodology</a:t>
            </a:r>
            <a:endParaRPr lang="en-IN" b="1"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992438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09425-7980-A602-0404-0EBD3AFD14E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64CC25F-A438-61B2-9345-C7E26BEDE787}"/>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1612AA94-FE6F-A157-4EFD-09FF5FD6B43D}"/>
              </a:ext>
            </a:extLst>
          </p:cNvPr>
          <p:cNvSpPr>
            <a:spLocks noGrp="1"/>
          </p:cNvSpPr>
          <p:nvPr>
            <p:ph type="sldNum" sz="quarter" idx="12"/>
          </p:nvPr>
        </p:nvSpPr>
        <p:spPr/>
        <p:txBody>
          <a:bodyPr/>
          <a:lstStyle/>
          <a:p>
            <a:fld id="{90EDC104-672A-4227-99C4-0E2CC007FDBA}" type="slidenum">
              <a:rPr lang="en-IN" smtClean="0"/>
              <a:t>22</a:t>
            </a:fld>
            <a:endParaRPr lang="en-IN"/>
          </a:p>
        </p:txBody>
      </p:sp>
      <p:sp>
        <p:nvSpPr>
          <p:cNvPr id="6" name="Google Shape;192;g2bdeb4cd123_0_237">
            <a:extLst>
              <a:ext uri="{FF2B5EF4-FFF2-40B4-BE49-F238E27FC236}">
                <a16:creationId xmlns:a16="http://schemas.microsoft.com/office/drawing/2014/main" id="{2B28C972-5B4F-3B2D-35F2-3E82E284A71E}"/>
              </a:ext>
            </a:extLst>
          </p:cNvPr>
          <p:cNvSpPr txBox="1">
            <a:spLocks noGrp="1"/>
          </p:cNvSpPr>
          <p:nvPr>
            <p:ph idx="1"/>
          </p:nvPr>
        </p:nvSpPr>
        <p:spPr>
          <a:xfrm>
            <a:off x="472966" y="1172308"/>
            <a:ext cx="10880834" cy="5103445"/>
          </a:xfrm>
          <a:prstGeom prst="rect">
            <a:avLst/>
          </a:prstGeom>
        </p:spPr>
        <p:txBody>
          <a:bodyPr spcFirstLastPara="1" wrap="square" lIns="91425" tIns="45700" rIns="91425" bIns="45700" anchor="t" anchorCtr="0">
            <a:normAutofit fontScale="55000" lnSpcReduction="20000"/>
          </a:bodyPr>
          <a:lstStyle/>
          <a:p>
            <a:pPr marL="0" lvl="0" indent="0">
              <a:buClr>
                <a:schemeClr val="dk1"/>
              </a:buClr>
              <a:buSzPts val="1100"/>
              <a:buNone/>
            </a:pPr>
            <a:r>
              <a:rPr lang="en-US" sz="5800" b="1" dirty="0"/>
              <a:t>5. Technology Emergence Analysis</a:t>
            </a:r>
          </a:p>
          <a:p>
            <a:pPr>
              <a:buClr>
                <a:schemeClr val="dk1"/>
              </a:buClr>
              <a:buSzPct val="95000"/>
            </a:pPr>
            <a:r>
              <a:rPr lang="en-US" sz="5800" b="1" dirty="0"/>
              <a:t>Data Preprocessing and Feature Engineering: </a:t>
            </a:r>
            <a:r>
              <a:rPr lang="en-US" sz="5800" dirty="0"/>
              <a:t>Exploded dataset creation with monthly aggregations and complexity metrics</a:t>
            </a:r>
          </a:p>
          <a:p>
            <a:pPr>
              <a:buClr>
                <a:schemeClr val="dk1"/>
              </a:buClr>
              <a:buSzPct val="95000"/>
            </a:pPr>
            <a:r>
              <a:rPr lang="en-US" sz="5800" b="1" dirty="0"/>
              <a:t>Time Series Construction: </a:t>
            </a:r>
            <a:r>
              <a:rPr lang="en-US" sz="5800" dirty="0"/>
              <a:t>Patent count aggregation with rolling averages and velocity calculations</a:t>
            </a:r>
          </a:p>
          <a:p>
            <a:pPr>
              <a:buClr>
                <a:schemeClr val="dk1"/>
              </a:buClr>
              <a:buSzPct val="95000"/>
            </a:pPr>
            <a:r>
              <a:rPr lang="en-US" sz="5800" b="1" dirty="0"/>
              <a:t>Predictive Modeling:</a:t>
            </a:r>
            <a:r>
              <a:rPr lang="en-US" sz="5800" dirty="0"/>
              <a:t> Prophet and ensemble ML models with cross-validation for trend forecasting</a:t>
            </a:r>
          </a:p>
          <a:p>
            <a:pPr>
              <a:buClr>
                <a:schemeClr val="dk1"/>
              </a:buClr>
              <a:buSzPct val="95000"/>
            </a:pPr>
            <a:r>
              <a:rPr lang="en-US" sz="5800" b="1" dirty="0"/>
              <a:t>Emergence Score Calculation: </a:t>
            </a:r>
            <a:r>
              <a:rPr lang="en-US" sz="5800" dirty="0"/>
              <a:t>Composite scoring integrating growth, acceleration, diversity, and quality metrics</a:t>
            </a:r>
          </a:p>
          <a:p>
            <a:pPr>
              <a:buClr>
                <a:schemeClr val="dk1"/>
              </a:buClr>
              <a:buSzPct val="95000"/>
            </a:pPr>
            <a:r>
              <a:rPr lang="en-US" sz="5800" b="1" dirty="0"/>
              <a:t>Insight Generation and Visualization: </a:t>
            </a:r>
            <a:r>
              <a:rPr lang="en-US" sz="5800" dirty="0"/>
              <a:t>Multi-dimensional emergence-growth analysis with competitive landscape insights</a:t>
            </a:r>
            <a:endParaRPr dirty="0"/>
          </a:p>
        </p:txBody>
      </p:sp>
      <p:sp>
        <p:nvSpPr>
          <p:cNvPr id="3" name="Title 1">
            <a:extLst>
              <a:ext uri="{FF2B5EF4-FFF2-40B4-BE49-F238E27FC236}">
                <a16:creationId xmlns:a16="http://schemas.microsoft.com/office/drawing/2014/main" id="{1459021D-1EB9-DF00-86DA-4EFD8BEBDC1C}"/>
              </a:ext>
            </a:extLst>
          </p:cNvPr>
          <p:cNvSpPr>
            <a:spLocks noGrp="1"/>
          </p:cNvSpPr>
          <p:nvPr>
            <p:ph type="title"/>
          </p:nvPr>
        </p:nvSpPr>
        <p:spPr>
          <a:xfrm>
            <a:off x="298939" y="0"/>
            <a:ext cx="5695461" cy="1258277"/>
          </a:xfrm>
        </p:spPr>
        <p:txBody>
          <a:bodyPr/>
          <a:lstStyle/>
          <a:p>
            <a:r>
              <a:rPr lang="en-US" b="1" dirty="0">
                <a:latin typeface="Arial Narrow" panose="020B0606020202030204" pitchFamily="34" charset="0"/>
              </a:rPr>
              <a:t>Proposed Methodology</a:t>
            </a:r>
            <a:endParaRPr lang="en-IN" b="1"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2862637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F0B86-2B4B-D0E6-7A7C-A96550123ED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1721D2-C8B0-A622-75D0-C2264059C0DB}"/>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5DC612E4-85F8-2A3B-ECCF-D5E8E7F6D001}"/>
              </a:ext>
            </a:extLst>
          </p:cNvPr>
          <p:cNvSpPr>
            <a:spLocks noGrp="1"/>
          </p:cNvSpPr>
          <p:nvPr>
            <p:ph type="sldNum" sz="quarter" idx="12"/>
          </p:nvPr>
        </p:nvSpPr>
        <p:spPr/>
        <p:txBody>
          <a:bodyPr/>
          <a:lstStyle/>
          <a:p>
            <a:fld id="{90EDC104-672A-4227-99C4-0E2CC007FDBA}" type="slidenum">
              <a:rPr lang="en-IN" smtClean="0"/>
              <a:t>23</a:t>
            </a:fld>
            <a:endParaRPr lang="en-IN"/>
          </a:p>
        </p:txBody>
      </p:sp>
      <p:sp>
        <p:nvSpPr>
          <p:cNvPr id="6" name="Google Shape;192;g2bdeb4cd123_0_237">
            <a:extLst>
              <a:ext uri="{FF2B5EF4-FFF2-40B4-BE49-F238E27FC236}">
                <a16:creationId xmlns:a16="http://schemas.microsoft.com/office/drawing/2014/main" id="{3ED08C68-118A-6B8E-C22F-286A1818A339}"/>
              </a:ext>
            </a:extLst>
          </p:cNvPr>
          <p:cNvSpPr txBox="1">
            <a:spLocks noGrp="1"/>
          </p:cNvSpPr>
          <p:nvPr>
            <p:ph idx="1"/>
          </p:nvPr>
        </p:nvSpPr>
        <p:spPr>
          <a:xfrm>
            <a:off x="472966" y="1172308"/>
            <a:ext cx="10880834" cy="5251938"/>
          </a:xfrm>
          <a:prstGeom prst="rect">
            <a:avLst/>
          </a:prstGeom>
        </p:spPr>
        <p:txBody>
          <a:bodyPr spcFirstLastPara="1" wrap="square" lIns="91425" tIns="45700" rIns="91425" bIns="45700" anchor="t" anchorCtr="0">
            <a:normAutofit fontScale="47500" lnSpcReduction="20000"/>
          </a:bodyPr>
          <a:lstStyle/>
          <a:p>
            <a:pPr marL="0" lvl="0" indent="0">
              <a:buClr>
                <a:schemeClr val="dk1"/>
              </a:buClr>
              <a:buSzPts val="1100"/>
              <a:buNone/>
            </a:pPr>
            <a:r>
              <a:rPr lang="en-US" sz="6700" b="1" dirty="0"/>
              <a:t>6. Innovation Outlier Detection</a:t>
            </a:r>
          </a:p>
          <a:p>
            <a:pPr>
              <a:buClr>
                <a:schemeClr val="dk1"/>
              </a:buClr>
              <a:buSzPct val="95000"/>
            </a:pPr>
            <a:r>
              <a:rPr lang="en-US" sz="5800" b="1" dirty="0"/>
              <a:t>Data Preprocessing and Preparation: </a:t>
            </a:r>
            <a:r>
              <a:rPr lang="en-US" sz="5800" dirty="0"/>
              <a:t>Temporal feature calculation and missing value imputation for baseline characteristics</a:t>
            </a:r>
          </a:p>
          <a:p>
            <a:pPr>
              <a:buClr>
                <a:schemeClr val="dk1"/>
              </a:buClr>
              <a:buSzPct val="95000"/>
            </a:pPr>
            <a:r>
              <a:rPr lang="en-US" sz="5800" b="1" dirty="0"/>
              <a:t>Multi-Dimensional Feature Extraction: </a:t>
            </a:r>
            <a:r>
              <a:rPr lang="en-US" sz="5800" dirty="0"/>
              <a:t>TF-IDF textual features, metadata anomalies, and cross-domain innovation patterns</a:t>
            </a:r>
          </a:p>
          <a:p>
            <a:pPr>
              <a:buClr>
                <a:schemeClr val="dk1"/>
              </a:buClr>
              <a:buSzPct val="95000"/>
            </a:pPr>
            <a:r>
              <a:rPr lang="en-US" sz="5800" b="1" dirty="0"/>
              <a:t>Multi-Method Outlier Detection: </a:t>
            </a:r>
            <a:r>
              <a:rPr lang="en-US" sz="5800" dirty="0"/>
              <a:t>Ensemble of Isolation Forest, Autoencoder, DBSCAN, and statistical methods</a:t>
            </a:r>
          </a:p>
          <a:p>
            <a:pPr>
              <a:buClr>
                <a:schemeClr val="dk1"/>
              </a:buClr>
              <a:buSzPct val="95000"/>
            </a:pPr>
            <a:r>
              <a:rPr lang="en-US" sz="5800" b="1" dirty="0"/>
              <a:t>Ensemble Scoring and Analysis: </a:t>
            </a:r>
            <a:r>
              <a:rPr lang="en-US" sz="5800" dirty="0"/>
              <a:t>Weighted averaging of detection methods with top 15% radical innovation classification</a:t>
            </a:r>
          </a:p>
          <a:p>
            <a:pPr>
              <a:buClr>
                <a:schemeClr val="dk1"/>
              </a:buClr>
              <a:buSzPct val="95000"/>
            </a:pPr>
            <a:r>
              <a:rPr lang="en-US" sz="5800" b="1" dirty="0"/>
              <a:t>Strategic Insight Generation: </a:t>
            </a:r>
            <a:r>
              <a:rPr lang="en-US" sz="5800" dirty="0"/>
              <a:t>Company pivot identification and innovation leader analysis across technology areas</a:t>
            </a:r>
            <a:endParaRPr dirty="0"/>
          </a:p>
        </p:txBody>
      </p:sp>
      <p:sp>
        <p:nvSpPr>
          <p:cNvPr id="3" name="Title 1">
            <a:extLst>
              <a:ext uri="{FF2B5EF4-FFF2-40B4-BE49-F238E27FC236}">
                <a16:creationId xmlns:a16="http://schemas.microsoft.com/office/drawing/2014/main" id="{DD40B043-751E-5FCE-F1FC-1282ECA9105A}"/>
              </a:ext>
            </a:extLst>
          </p:cNvPr>
          <p:cNvSpPr>
            <a:spLocks noGrp="1"/>
          </p:cNvSpPr>
          <p:nvPr>
            <p:ph type="title"/>
          </p:nvPr>
        </p:nvSpPr>
        <p:spPr>
          <a:xfrm>
            <a:off x="298939" y="0"/>
            <a:ext cx="5695461" cy="1258277"/>
          </a:xfrm>
        </p:spPr>
        <p:txBody>
          <a:bodyPr/>
          <a:lstStyle/>
          <a:p>
            <a:r>
              <a:rPr lang="en-US" b="1" dirty="0">
                <a:latin typeface="Arial Narrow" panose="020B0606020202030204" pitchFamily="34" charset="0"/>
              </a:rPr>
              <a:t>Proposed Methodology</a:t>
            </a:r>
            <a:endParaRPr lang="en-IN" b="1" dirty="0">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608165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Dataset</a:t>
            </a:r>
            <a:endParaRPr lang="en-IN" b="1" dirty="0">
              <a:latin typeface="Arial Narrow" panose="020B0606020202030204" pitchFamily="34" charset="0"/>
            </a:endParaRPr>
          </a:p>
        </p:txBody>
      </p:sp>
      <p:sp>
        <p:nvSpPr>
          <p:cNvPr id="3" name="Content Placeholder 2"/>
          <p:cNvSpPr>
            <a:spLocks noGrp="1"/>
          </p:cNvSpPr>
          <p:nvPr>
            <p:ph idx="1"/>
          </p:nvPr>
        </p:nvSpPr>
        <p:spPr>
          <a:xfrm>
            <a:off x="631466" y="1360091"/>
            <a:ext cx="10515600" cy="4351338"/>
          </a:xfrm>
        </p:spPr>
        <p:txBody>
          <a:bodyPr/>
          <a:lstStyle/>
          <a:p>
            <a:r>
              <a:rPr lang="en-US" dirty="0">
                <a:latin typeface="Arial Narrow" panose="020B0606020202030204" pitchFamily="34" charset="0"/>
              </a:rPr>
              <a:t>Source of the Dataset: </a:t>
            </a:r>
            <a:r>
              <a:rPr lang="en-US" dirty="0">
                <a:latin typeface="Arial Narrow" panose="020B0606020202030204" pitchFamily="34" charset="0"/>
                <a:hlinkClick r:id="rId2"/>
              </a:rPr>
              <a:t>lens.org</a:t>
            </a:r>
            <a:endParaRPr lang="en-US" dirty="0">
              <a:latin typeface="Arial Narrow" panose="020B0606020202030204" pitchFamily="34" charset="0"/>
            </a:endParaRPr>
          </a:p>
          <a:p>
            <a:r>
              <a:rPr lang="en-US" dirty="0">
                <a:latin typeface="Arial Narrow" panose="020B0606020202030204" pitchFamily="34" charset="0"/>
              </a:rPr>
              <a:t>No. of Observations: 667 patent full-text files</a:t>
            </a:r>
          </a:p>
          <a:p>
            <a:r>
              <a:rPr lang="en-US" dirty="0">
                <a:latin typeface="Arial Narrow" panose="020B0606020202030204" pitchFamily="34" charset="0"/>
              </a:rPr>
              <a:t>Column/Feature Details: Title, Abstract, Claims, Application Date, Publication Date, Applicants, CPC Codes</a:t>
            </a:r>
          </a:p>
          <a:p>
            <a:r>
              <a:rPr lang="en-US" dirty="0">
                <a:latin typeface="Arial Narrow"/>
                <a:ea typeface="Arial Narrow"/>
                <a:cs typeface="Arial Narrow"/>
                <a:sym typeface="Arial Narrow"/>
              </a:rPr>
              <a:t>Details about the columns – Text data</a:t>
            </a:r>
            <a:endParaRPr lang="en-US" dirty="0">
              <a:latin typeface="Arial Narrow" panose="020B0606020202030204" pitchFamily="34" charset="0"/>
            </a:endParaRPr>
          </a:p>
          <a:p>
            <a:r>
              <a:rPr lang="en-US" dirty="0">
                <a:latin typeface="Arial Narrow" panose="020B0606020202030204" pitchFamily="34" charset="0"/>
              </a:rPr>
              <a:t>Screenshot of the dataset: </a:t>
            </a:r>
            <a:endParaRPr lang="en-IN" dirty="0">
              <a:latin typeface="Arial Narrow" panose="020B0606020202030204" pitchFamily="34" charset="0"/>
            </a:endParaRPr>
          </a:p>
        </p:txBody>
      </p:sp>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24</a:t>
            </a:fld>
            <a:endParaRPr lang="en-IN"/>
          </a:p>
        </p:txBody>
      </p:sp>
      <p:pic>
        <p:nvPicPr>
          <p:cNvPr id="9" name="Picture 8">
            <a:extLst>
              <a:ext uri="{FF2B5EF4-FFF2-40B4-BE49-F238E27FC236}">
                <a16:creationId xmlns:a16="http://schemas.microsoft.com/office/drawing/2014/main" id="{C95B32C6-B2D0-2F8E-1753-54F48E5C9EE4}"/>
              </a:ext>
            </a:extLst>
          </p:cNvPr>
          <p:cNvPicPr>
            <a:picLocks noChangeAspect="1"/>
          </p:cNvPicPr>
          <p:nvPr/>
        </p:nvPicPr>
        <p:blipFill>
          <a:blip r:embed="rId3"/>
          <a:stretch>
            <a:fillRect/>
          </a:stretch>
        </p:blipFill>
        <p:spPr>
          <a:xfrm>
            <a:off x="4739521" y="3767147"/>
            <a:ext cx="7110125" cy="2589203"/>
          </a:xfrm>
          <a:prstGeom prst="rect">
            <a:avLst/>
          </a:prstGeom>
        </p:spPr>
      </p:pic>
    </p:spTree>
    <p:extLst>
      <p:ext uri="{BB962C8B-B14F-4D97-AF65-F5344CB8AC3E}">
        <p14:creationId xmlns:p14="http://schemas.microsoft.com/office/powerpoint/2010/main" val="2874989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25</a:t>
            </a:fld>
            <a:endParaRPr lang="en-IN"/>
          </a:p>
        </p:txBody>
      </p:sp>
      <p:sp>
        <p:nvSpPr>
          <p:cNvPr id="10" name="TextBox 9">
            <a:extLst>
              <a:ext uri="{FF2B5EF4-FFF2-40B4-BE49-F238E27FC236}">
                <a16:creationId xmlns:a16="http://schemas.microsoft.com/office/drawing/2014/main" id="{1091715B-9D58-F97C-B105-08987CF5E161}"/>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Technology Clustering</a:t>
            </a:r>
          </a:p>
        </p:txBody>
      </p:sp>
      <p:pic>
        <p:nvPicPr>
          <p:cNvPr id="12" name="Picture 11">
            <a:extLst>
              <a:ext uri="{FF2B5EF4-FFF2-40B4-BE49-F238E27FC236}">
                <a16:creationId xmlns:a16="http://schemas.microsoft.com/office/drawing/2014/main" id="{02C802A9-6148-D74C-2ABC-7669B6AE39A9}"/>
              </a:ext>
            </a:extLst>
          </p:cNvPr>
          <p:cNvPicPr>
            <a:picLocks noChangeAspect="1"/>
          </p:cNvPicPr>
          <p:nvPr/>
        </p:nvPicPr>
        <p:blipFill>
          <a:blip r:embed="rId2" cstate="print">
            <a:extLst>
              <a:ext uri="{28A0092B-C50C-407E-A947-70E740481C1C}">
                <a14:useLocalDpi xmlns:a14="http://schemas.microsoft.com/office/drawing/2010/main" val="0"/>
              </a:ext>
            </a:extLst>
          </a:blip>
          <a:srcRect t="11549" b="5853"/>
          <a:stretch>
            <a:fillRect/>
          </a:stretch>
        </p:blipFill>
        <p:spPr>
          <a:xfrm>
            <a:off x="627185" y="1798688"/>
            <a:ext cx="11205308" cy="4557662"/>
          </a:xfrm>
          <a:prstGeom prst="rect">
            <a:avLst/>
          </a:prstGeom>
        </p:spPr>
      </p:pic>
    </p:spTree>
    <p:extLst>
      <p:ext uri="{BB962C8B-B14F-4D97-AF65-F5344CB8AC3E}">
        <p14:creationId xmlns:p14="http://schemas.microsoft.com/office/powerpoint/2010/main" val="1205931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4BC74-000F-4A00-A56E-B2573A654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068F0-34F0-6B98-8E78-3DBCF11B8C2A}"/>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9BF7FB90-FD98-98D0-BDBA-12FDB34881C4}"/>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A0C4132C-820C-4F19-7B26-0771B683A3B4}"/>
              </a:ext>
            </a:extLst>
          </p:cNvPr>
          <p:cNvSpPr>
            <a:spLocks noGrp="1"/>
          </p:cNvSpPr>
          <p:nvPr>
            <p:ph type="sldNum" sz="quarter" idx="12"/>
          </p:nvPr>
        </p:nvSpPr>
        <p:spPr/>
        <p:txBody>
          <a:bodyPr/>
          <a:lstStyle/>
          <a:p>
            <a:fld id="{90EDC104-672A-4227-99C4-0E2CC007FDBA}" type="slidenum">
              <a:rPr lang="en-IN" smtClean="0"/>
              <a:t>26</a:t>
            </a:fld>
            <a:endParaRPr lang="en-IN"/>
          </a:p>
        </p:txBody>
      </p:sp>
      <p:sp>
        <p:nvSpPr>
          <p:cNvPr id="10" name="TextBox 9">
            <a:extLst>
              <a:ext uri="{FF2B5EF4-FFF2-40B4-BE49-F238E27FC236}">
                <a16:creationId xmlns:a16="http://schemas.microsoft.com/office/drawing/2014/main" id="{11FE894D-8BCB-0F48-50B6-0FCD623ED163}"/>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Technology Clustering</a:t>
            </a:r>
          </a:p>
        </p:txBody>
      </p:sp>
      <p:pic>
        <p:nvPicPr>
          <p:cNvPr id="6" name="Picture 5">
            <a:extLst>
              <a:ext uri="{FF2B5EF4-FFF2-40B4-BE49-F238E27FC236}">
                <a16:creationId xmlns:a16="http://schemas.microsoft.com/office/drawing/2014/main" id="{D99A9D69-C0D6-3340-9608-A11808D68F14}"/>
              </a:ext>
            </a:extLst>
          </p:cNvPr>
          <p:cNvPicPr>
            <a:picLocks noChangeAspect="1"/>
          </p:cNvPicPr>
          <p:nvPr/>
        </p:nvPicPr>
        <p:blipFill>
          <a:blip r:embed="rId2" cstate="print">
            <a:extLst>
              <a:ext uri="{28A0092B-C50C-407E-A947-70E740481C1C}">
                <a14:useLocalDpi xmlns:a14="http://schemas.microsoft.com/office/drawing/2010/main" val="0"/>
              </a:ext>
            </a:extLst>
          </a:blip>
          <a:srcRect t="11171" b="6016"/>
          <a:stretch>
            <a:fillRect/>
          </a:stretch>
        </p:blipFill>
        <p:spPr>
          <a:xfrm>
            <a:off x="1592034" y="1754231"/>
            <a:ext cx="9007932" cy="4602119"/>
          </a:xfrm>
          <a:prstGeom prst="rect">
            <a:avLst/>
          </a:prstGeom>
        </p:spPr>
      </p:pic>
    </p:spTree>
    <p:extLst>
      <p:ext uri="{BB962C8B-B14F-4D97-AF65-F5344CB8AC3E}">
        <p14:creationId xmlns:p14="http://schemas.microsoft.com/office/powerpoint/2010/main" val="1006986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B38DC-5774-16E1-6AAD-95F2B8B17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E7ECA-D28C-67F8-C14E-029BD279E156}"/>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D1DECB42-3405-8448-AAF3-9735416AAA3F}"/>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121A5234-9143-3129-D425-7C3743BB6A99}"/>
              </a:ext>
            </a:extLst>
          </p:cNvPr>
          <p:cNvSpPr>
            <a:spLocks noGrp="1"/>
          </p:cNvSpPr>
          <p:nvPr>
            <p:ph type="sldNum" sz="quarter" idx="12"/>
          </p:nvPr>
        </p:nvSpPr>
        <p:spPr/>
        <p:txBody>
          <a:bodyPr/>
          <a:lstStyle/>
          <a:p>
            <a:fld id="{90EDC104-672A-4227-99C4-0E2CC007FDBA}" type="slidenum">
              <a:rPr lang="en-IN" smtClean="0"/>
              <a:t>27</a:t>
            </a:fld>
            <a:endParaRPr lang="en-IN"/>
          </a:p>
        </p:txBody>
      </p:sp>
      <p:sp>
        <p:nvSpPr>
          <p:cNvPr id="10" name="TextBox 9">
            <a:extLst>
              <a:ext uri="{FF2B5EF4-FFF2-40B4-BE49-F238E27FC236}">
                <a16:creationId xmlns:a16="http://schemas.microsoft.com/office/drawing/2014/main" id="{BCE9A542-B936-2E1A-382C-F6982DB8D170}"/>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Technology Clustering</a:t>
            </a:r>
          </a:p>
        </p:txBody>
      </p:sp>
      <p:pic>
        <p:nvPicPr>
          <p:cNvPr id="9" name="Picture 8">
            <a:extLst>
              <a:ext uri="{FF2B5EF4-FFF2-40B4-BE49-F238E27FC236}">
                <a16:creationId xmlns:a16="http://schemas.microsoft.com/office/drawing/2014/main" id="{143EC2DA-10C0-BD49-4DE9-58D0045CC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755" y="1180124"/>
            <a:ext cx="7166153" cy="5087814"/>
          </a:xfrm>
          <a:prstGeom prst="rect">
            <a:avLst/>
          </a:prstGeom>
        </p:spPr>
      </p:pic>
      <p:sp>
        <p:nvSpPr>
          <p:cNvPr id="11" name="TextBox 10">
            <a:extLst>
              <a:ext uri="{FF2B5EF4-FFF2-40B4-BE49-F238E27FC236}">
                <a16:creationId xmlns:a16="http://schemas.microsoft.com/office/drawing/2014/main" id="{9C4EAAB9-D786-12E0-CB26-21614852E296}"/>
              </a:ext>
            </a:extLst>
          </p:cNvPr>
          <p:cNvSpPr txBox="1"/>
          <p:nvPr/>
        </p:nvSpPr>
        <p:spPr>
          <a:xfrm>
            <a:off x="236220" y="2710315"/>
            <a:ext cx="4267200" cy="2308324"/>
          </a:xfrm>
          <a:prstGeom prst="rect">
            <a:avLst/>
          </a:prstGeom>
          <a:noFill/>
        </p:spPr>
        <p:txBody>
          <a:bodyPr wrap="square" rtlCol="0">
            <a:spAutoFit/>
          </a:bodyPr>
          <a:lstStyle/>
          <a:p>
            <a:r>
              <a:rPr lang="en-US" dirty="0"/>
              <a:t>The UMAP visualization displays distinct, well-separated clusters with minimal overlap, indicating good differentiation between semantic groups of patents, while the presence of some internal scatter within clusters suggests a degree of semantic breadth within each defined topic.</a:t>
            </a:r>
            <a:endParaRPr lang="en-IN" dirty="0"/>
          </a:p>
        </p:txBody>
      </p:sp>
    </p:spTree>
    <p:extLst>
      <p:ext uri="{BB962C8B-B14F-4D97-AF65-F5344CB8AC3E}">
        <p14:creationId xmlns:p14="http://schemas.microsoft.com/office/powerpoint/2010/main" val="618713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ADE35-C601-8FC9-FE82-DA3370AD4B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C6E9A-E27E-0F26-3856-639E9927E9D2}"/>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3A0550DE-E5A0-61F1-A791-4E826ACB6EE0}"/>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04D13B86-E8ED-DC28-5311-9C017E75A359}"/>
              </a:ext>
            </a:extLst>
          </p:cNvPr>
          <p:cNvSpPr>
            <a:spLocks noGrp="1"/>
          </p:cNvSpPr>
          <p:nvPr>
            <p:ph type="sldNum" sz="quarter" idx="12"/>
          </p:nvPr>
        </p:nvSpPr>
        <p:spPr/>
        <p:txBody>
          <a:bodyPr/>
          <a:lstStyle/>
          <a:p>
            <a:fld id="{90EDC104-672A-4227-99C4-0E2CC007FDBA}" type="slidenum">
              <a:rPr lang="en-IN" smtClean="0"/>
              <a:t>28</a:t>
            </a:fld>
            <a:endParaRPr lang="en-IN"/>
          </a:p>
        </p:txBody>
      </p:sp>
      <p:sp>
        <p:nvSpPr>
          <p:cNvPr id="10" name="TextBox 9">
            <a:extLst>
              <a:ext uri="{FF2B5EF4-FFF2-40B4-BE49-F238E27FC236}">
                <a16:creationId xmlns:a16="http://schemas.microsoft.com/office/drawing/2014/main" id="{09E4E9D6-A34B-CB05-48D4-34A4F1B6FAB0}"/>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Technology Clustering</a:t>
            </a:r>
          </a:p>
        </p:txBody>
      </p:sp>
      <p:pic>
        <p:nvPicPr>
          <p:cNvPr id="6" name="Picture 5">
            <a:extLst>
              <a:ext uri="{FF2B5EF4-FFF2-40B4-BE49-F238E27FC236}">
                <a16:creationId xmlns:a16="http://schemas.microsoft.com/office/drawing/2014/main" id="{83A9D468-C3C2-10D3-9193-9FBFF3A06B08}"/>
              </a:ext>
            </a:extLst>
          </p:cNvPr>
          <p:cNvPicPr>
            <a:picLocks noChangeAspect="1"/>
          </p:cNvPicPr>
          <p:nvPr/>
        </p:nvPicPr>
        <p:blipFill>
          <a:blip r:embed="rId2">
            <a:extLst>
              <a:ext uri="{28A0092B-C50C-407E-A947-70E740481C1C}">
                <a14:useLocalDpi xmlns:a14="http://schemas.microsoft.com/office/drawing/2010/main" val="0"/>
              </a:ext>
            </a:extLst>
          </a:blip>
          <a:srcRect t="51990"/>
          <a:stretch>
            <a:fillRect/>
          </a:stretch>
        </p:blipFill>
        <p:spPr>
          <a:xfrm>
            <a:off x="0" y="1941054"/>
            <a:ext cx="12192000" cy="1933179"/>
          </a:xfrm>
          <a:prstGeom prst="rect">
            <a:avLst/>
          </a:prstGeom>
        </p:spPr>
      </p:pic>
      <p:sp>
        <p:nvSpPr>
          <p:cNvPr id="7" name="TextBox 6">
            <a:extLst>
              <a:ext uri="{FF2B5EF4-FFF2-40B4-BE49-F238E27FC236}">
                <a16:creationId xmlns:a16="http://schemas.microsoft.com/office/drawing/2014/main" id="{E929BD7F-0A2D-68CA-F641-AD4E3BF67794}"/>
              </a:ext>
            </a:extLst>
          </p:cNvPr>
          <p:cNvSpPr txBox="1"/>
          <p:nvPr/>
        </p:nvSpPr>
        <p:spPr>
          <a:xfrm>
            <a:off x="579120" y="4367070"/>
            <a:ext cx="11033760" cy="646331"/>
          </a:xfrm>
          <a:prstGeom prst="rect">
            <a:avLst/>
          </a:prstGeom>
          <a:noFill/>
        </p:spPr>
        <p:txBody>
          <a:bodyPr wrap="square" rtlCol="0">
            <a:spAutoFit/>
          </a:bodyPr>
          <a:lstStyle/>
          <a:p>
            <a:r>
              <a:rPr lang="en-US" dirty="0"/>
              <a:t>The multiple UMAP plots reveal that different top applicants (e.g., Intel, Nvidia, Ford) dominate distinct semantic spaces, suggesting specialized innovation focuses across the identified patent clusters.</a:t>
            </a:r>
            <a:endParaRPr lang="en-IN" dirty="0"/>
          </a:p>
        </p:txBody>
      </p:sp>
    </p:spTree>
    <p:extLst>
      <p:ext uri="{BB962C8B-B14F-4D97-AF65-F5344CB8AC3E}">
        <p14:creationId xmlns:p14="http://schemas.microsoft.com/office/powerpoint/2010/main" val="2007809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3A855-34AF-7BA3-AE6F-3D811CF5E6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A2069F-CE49-49E6-954D-5F0DD36A7A53}"/>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98998CF2-7C9B-FF29-956B-754E55838819}"/>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5D8E2E8E-484C-DF6D-17BF-436D4FECCB76}"/>
              </a:ext>
            </a:extLst>
          </p:cNvPr>
          <p:cNvSpPr>
            <a:spLocks noGrp="1"/>
          </p:cNvSpPr>
          <p:nvPr>
            <p:ph type="sldNum" sz="quarter" idx="12"/>
          </p:nvPr>
        </p:nvSpPr>
        <p:spPr/>
        <p:txBody>
          <a:bodyPr/>
          <a:lstStyle/>
          <a:p>
            <a:fld id="{90EDC104-672A-4227-99C4-0E2CC007FDBA}" type="slidenum">
              <a:rPr lang="en-IN" smtClean="0"/>
              <a:t>29</a:t>
            </a:fld>
            <a:endParaRPr lang="en-IN"/>
          </a:p>
        </p:txBody>
      </p:sp>
      <p:sp>
        <p:nvSpPr>
          <p:cNvPr id="10" name="TextBox 9">
            <a:extLst>
              <a:ext uri="{FF2B5EF4-FFF2-40B4-BE49-F238E27FC236}">
                <a16:creationId xmlns:a16="http://schemas.microsoft.com/office/drawing/2014/main" id="{868C29BD-633B-78F6-A55B-3D0597BE02FC}"/>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Technology Clustering</a:t>
            </a:r>
          </a:p>
        </p:txBody>
      </p:sp>
      <p:pic>
        <p:nvPicPr>
          <p:cNvPr id="6" name="Picture 5">
            <a:extLst>
              <a:ext uri="{FF2B5EF4-FFF2-40B4-BE49-F238E27FC236}">
                <a16:creationId xmlns:a16="http://schemas.microsoft.com/office/drawing/2014/main" id="{C62B567D-54A6-45E0-15AF-AF6F43B317D7}"/>
              </a:ext>
            </a:extLst>
          </p:cNvPr>
          <p:cNvPicPr>
            <a:picLocks noChangeAspect="1"/>
          </p:cNvPicPr>
          <p:nvPr/>
        </p:nvPicPr>
        <p:blipFill>
          <a:blip r:embed="rId2">
            <a:extLst>
              <a:ext uri="{28A0092B-C50C-407E-A947-70E740481C1C}">
                <a14:useLocalDpi xmlns:a14="http://schemas.microsoft.com/office/drawing/2010/main" val="0"/>
              </a:ext>
            </a:extLst>
          </a:blip>
          <a:srcRect l="1956" t="6030" r="49166" b="8553"/>
          <a:stretch>
            <a:fillRect/>
          </a:stretch>
        </p:blipFill>
        <p:spPr>
          <a:xfrm>
            <a:off x="5108514" y="1211385"/>
            <a:ext cx="5217562" cy="4981488"/>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8A0051FA-0C56-6C1A-C7F5-90EADBA0925E}"/>
                  </a:ext>
                </a:extLst>
              </p14:cNvPr>
              <p14:cNvContentPartPr/>
              <p14:nvPr/>
            </p14:nvContentPartPr>
            <p14:xfrm>
              <a:off x="10084140" y="5367675"/>
              <a:ext cx="461880" cy="544680"/>
            </p14:xfrm>
          </p:contentPart>
        </mc:Choice>
        <mc:Fallback xmlns="">
          <p:pic>
            <p:nvPicPr>
              <p:cNvPr id="11" name="Ink 10">
                <a:extLst>
                  <a:ext uri="{FF2B5EF4-FFF2-40B4-BE49-F238E27FC236}">
                    <a16:creationId xmlns:a16="http://schemas.microsoft.com/office/drawing/2014/main" id="{8A0051FA-0C56-6C1A-C7F5-90EADBA0925E}"/>
                  </a:ext>
                </a:extLst>
              </p:cNvPr>
              <p:cNvPicPr/>
              <p:nvPr/>
            </p:nvPicPr>
            <p:blipFill>
              <a:blip r:embed="rId4"/>
              <a:stretch>
                <a:fillRect/>
              </a:stretch>
            </p:blipFill>
            <p:spPr>
              <a:xfrm>
                <a:off x="10021500" y="5305035"/>
                <a:ext cx="58752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AE171AFE-F104-03FB-0A14-F0F6BE7C9125}"/>
                  </a:ext>
                </a:extLst>
              </p14:cNvPr>
              <p14:cNvContentPartPr/>
              <p14:nvPr/>
            </p14:nvContentPartPr>
            <p14:xfrm>
              <a:off x="9815220" y="5598795"/>
              <a:ext cx="600840" cy="522360"/>
            </p14:xfrm>
          </p:contentPart>
        </mc:Choice>
        <mc:Fallback xmlns="">
          <p:pic>
            <p:nvPicPr>
              <p:cNvPr id="12" name="Ink 11">
                <a:extLst>
                  <a:ext uri="{FF2B5EF4-FFF2-40B4-BE49-F238E27FC236}">
                    <a16:creationId xmlns:a16="http://schemas.microsoft.com/office/drawing/2014/main" id="{AE171AFE-F104-03FB-0A14-F0F6BE7C9125}"/>
                  </a:ext>
                </a:extLst>
              </p:cNvPr>
              <p:cNvPicPr/>
              <p:nvPr/>
            </p:nvPicPr>
            <p:blipFill>
              <a:blip r:embed="rId6"/>
              <a:stretch>
                <a:fillRect/>
              </a:stretch>
            </p:blipFill>
            <p:spPr>
              <a:xfrm>
                <a:off x="9752220" y="5535795"/>
                <a:ext cx="726480" cy="648000"/>
              </a:xfrm>
              <a:prstGeom prst="rect">
                <a:avLst/>
              </a:prstGeom>
            </p:spPr>
          </p:pic>
        </mc:Fallback>
      </mc:AlternateContent>
      <p:sp>
        <p:nvSpPr>
          <p:cNvPr id="13" name="TextBox 12">
            <a:extLst>
              <a:ext uri="{FF2B5EF4-FFF2-40B4-BE49-F238E27FC236}">
                <a16:creationId xmlns:a16="http://schemas.microsoft.com/office/drawing/2014/main" id="{6B6EBFDD-C9A2-2686-6AD8-6A54864FD64B}"/>
              </a:ext>
            </a:extLst>
          </p:cNvPr>
          <p:cNvSpPr txBox="1"/>
          <p:nvPr/>
        </p:nvSpPr>
        <p:spPr>
          <a:xfrm>
            <a:off x="227872" y="2413337"/>
            <a:ext cx="4835650" cy="2031325"/>
          </a:xfrm>
          <a:prstGeom prst="rect">
            <a:avLst/>
          </a:prstGeom>
          <a:noFill/>
        </p:spPr>
        <p:txBody>
          <a:bodyPr wrap="square" rtlCol="0">
            <a:spAutoFit/>
          </a:bodyPr>
          <a:lstStyle/>
          <a:p>
            <a:r>
              <a:rPr lang="en-US" dirty="0"/>
              <a:t>The heatmap reveals that while Intel and Nvidia are broadly present across multiple clusters, Ford Global Tech LLC exhibits a particularly strong concentration in Cluster 5, and Toyota Research Institute Inc. shows a notable presence in Cluster 0 and 5, suggesting distinct areas of specialized innovation for different applicants.</a:t>
            </a:r>
            <a:endParaRPr lang="en-IN" dirty="0"/>
          </a:p>
        </p:txBody>
      </p:sp>
    </p:spTree>
    <p:extLst>
      <p:ext uri="{BB962C8B-B14F-4D97-AF65-F5344CB8AC3E}">
        <p14:creationId xmlns:p14="http://schemas.microsoft.com/office/powerpoint/2010/main" val="2123924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Introduction</a:t>
            </a:r>
            <a:endParaRPr lang="en-IN" dirty="0">
              <a:latin typeface="Arial Narrow" panose="020B0606020202030204" pitchFamily="34" charset="0"/>
            </a:endParaRPr>
          </a:p>
        </p:txBody>
      </p:sp>
      <p:sp>
        <p:nvSpPr>
          <p:cNvPr id="3" name="Content Placeholder 2"/>
          <p:cNvSpPr>
            <a:spLocks noGrp="1"/>
          </p:cNvSpPr>
          <p:nvPr>
            <p:ph idx="1"/>
          </p:nvPr>
        </p:nvSpPr>
        <p:spPr/>
        <p:txBody>
          <a:bodyPr>
            <a:normAutofit fontScale="77500" lnSpcReduction="20000"/>
          </a:bodyPr>
          <a:lstStyle/>
          <a:p>
            <a:pPr marL="0" indent="0" algn="just">
              <a:buNone/>
            </a:pPr>
            <a:r>
              <a:rPr lang="en-US" dirty="0"/>
              <a:t>The autonomous vehicle industry represents a rapidly evolving technological landscape with billions in investments and thousands of patents annually. However, extracting meaningful insights from vast patent repositories remains challenging due to unstructured data formats and complex technical language. Existing patent analysis tools focus on bibliometric statistics but fail to capture semantic relationships and emerging innovation patterns critical for strategic decision-making.</a:t>
            </a:r>
          </a:p>
          <a:p>
            <a:pPr marL="0" indent="0" algn="just">
              <a:buNone/>
            </a:pPr>
            <a:endParaRPr lang="en-US" dirty="0"/>
          </a:p>
          <a:p>
            <a:pPr marL="0" indent="0" algn="just">
              <a:buNone/>
            </a:pPr>
            <a:r>
              <a:rPr lang="en-US" dirty="0"/>
              <a:t>My approach develops an integrated NLP-to-ML pipeline transforming raw patent text into structured intelligence. Through semantic clustering, temporal trend analysis, and LLM-enhanced processing, I create a comprehensive framework for understanding AV technological evolution. This work contributes a novel methodology revealing company positioning, emerging technologies, and innovation outliers. In an industry where technological leadership determines market success, this system provides unprecedented visibility into competitive dynamics, enabling data-driven decisions about R&amp;D investments and strategic positioning.</a:t>
            </a:r>
            <a:endParaRPr lang="en-IN" dirty="0"/>
          </a:p>
        </p:txBody>
      </p:sp>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3</a:t>
            </a:fld>
            <a:endParaRPr lang="en-IN"/>
          </a:p>
        </p:txBody>
      </p:sp>
    </p:spTree>
    <p:extLst>
      <p:ext uri="{BB962C8B-B14F-4D97-AF65-F5344CB8AC3E}">
        <p14:creationId xmlns:p14="http://schemas.microsoft.com/office/powerpoint/2010/main" val="1659788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9F259-D586-7CA5-F4A9-A18D5E38C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FA769-33C1-EEA8-5AF2-F04EB902B0D2}"/>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A6ED507F-8A10-9DAC-C275-82C9B91B5DD4}"/>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562B74DD-FBBA-2D37-1449-C29C6F389852}"/>
              </a:ext>
            </a:extLst>
          </p:cNvPr>
          <p:cNvSpPr>
            <a:spLocks noGrp="1"/>
          </p:cNvSpPr>
          <p:nvPr>
            <p:ph type="sldNum" sz="quarter" idx="12"/>
          </p:nvPr>
        </p:nvSpPr>
        <p:spPr/>
        <p:txBody>
          <a:bodyPr/>
          <a:lstStyle/>
          <a:p>
            <a:fld id="{90EDC104-672A-4227-99C4-0E2CC007FDBA}" type="slidenum">
              <a:rPr lang="en-IN" smtClean="0"/>
              <a:t>30</a:t>
            </a:fld>
            <a:endParaRPr lang="en-IN"/>
          </a:p>
        </p:txBody>
      </p:sp>
      <p:sp>
        <p:nvSpPr>
          <p:cNvPr id="10" name="TextBox 9">
            <a:extLst>
              <a:ext uri="{FF2B5EF4-FFF2-40B4-BE49-F238E27FC236}">
                <a16:creationId xmlns:a16="http://schemas.microsoft.com/office/drawing/2014/main" id="{8CE3AFF6-C9CC-EC72-0EA6-06BD3CFB8E9A}"/>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Technology Clustering</a:t>
            </a:r>
          </a:p>
        </p:txBody>
      </p:sp>
      <p:pic>
        <p:nvPicPr>
          <p:cNvPr id="7" name="Picture 6">
            <a:extLst>
              <a:ext uri="{FF2B5EF4-FFF2-40B4-BE49-F238E27FC236}">
                <a16:creationId xmlns:a16="http://schemas.microsoft.com/office/drawing/2014/main" id="{FD6E98A0-ED55-17AA-15D0-8CD77E47A320}"/>
              </a:ext>
            </a:extLst>
          </p:cNvPr>
          <p:cNvPicPr>
            <a:picLocks noChangeAspect="1"/>
          </p:cNvPicPr>
          <p:nvPr/>
        </p:nvPicPr>
        <p:blipFill>
          <a:blip r:embed="rId2" cstate="print">
            <a:extLst>
              <a:ext uri="{28A0092B-C50C-407E-A947-70E740481C1C}">
                <a14:useLocalDpi xmlns:a14="http://schemas.microsoft.com/office/drawing/2010/main" val="0"/>
              </a:ext>
            </a:extLst>
          </a:blip>
          <a:srcRect t="13604" b="6433"/>
          <a:stretch>
            <a:fillRect/>
          </a:stretch>
        </p:blipFill>
        <p:spPr>
          <a:xfrm>
            <a:off x="695569" y="1891934"/>
            <a:ext cx="10978918" cy="4321297"/>
          </a:xfrm>
          <a:prstGeom prst="rect">
            <a:avLst/>
          </a:prstGeom>
        </p:spPr>
      </p:pic>
    </p:spTree>
    <p:extLst>
      <p:ext uri="{BB962C8B-B14F-4D97-AF65-F5344CB8AC3E}">
        <p14:creationId xmlns:p14="http://schemas.microsoft.com/office/powerpoint/2010/main" val="234293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7D792-A176-1656-FD64-9B56EB1F7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66DF2-18EF-8368-BD4B-51A4E5708B57}"/>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3C4A9F9F-752B-7A0F-F0E0-DA8C8E0CFCF2}"/>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FCFB757D-7FE9-7754-D31D-6539A2E72F8E}"/>
              </a:ext>
            </a:extLst>
          </p:cNvPr>
          <p:cNvSpPr>
            <a:spLocks noGrp="1"/>
          </p:cNvSpPr>
          <p:nvPr>
            <p:ph type="sldNum" sz="quarter" idx="12"/>
          </p:nvPr>
        </p:nvSpPr>
        <p:spPr/>
        <p:txBody>
          <a:bodyPr/>
          <a:lstStyle/>
          <a:p>
            <a:fld id="{90EDC104-672A-4227-99C4-0E2CC007FDBA}" type="slidenum">
              <a:rPr lang="en-IN" smtClean="0"/>
              <a:t>31</a:t>
            </a:fld>
            <a:endParaRPr lang="en-IN"/>
          </a:p>
        </p:txBody>
      </p:sp>
      <p:sp>
        <p:nvSpPr>
          <p:cNvPr id="10" name="TextBox 9">
            <a:extLst>
              <a:ext uri="{FF2B5EF4-FFF2-40B4-BE49-F238E27FC236}">
                <a16:creationId xmlns:a16="http://schemas.microsoft.com/office/drawing/2014/main" id="{AF0AF008-DC8E-4D62-CD47-5011CE1A159A}"/>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Technology Clustering</a:t>
            </a:r>
          </a:p>
        </p:txBody>
      </p:sp>
      <p:sp>
        <p:nvSpPr>
          <p:cNvPr id="8" name="TextBox 7">
            <a:extLst>
              <a:ext uri="{FF2B5EF4-FFF2-40B4-BE49-F238E27FC236}">
                <a16:creationId xmlns:a16="http://schemas.microsoft.com/office/drawing/2014/main" id="{27AA1469-8D08-152D-B92E-1CB32995C49A}"/>
              </a:ext>
            </a:extLst>
          </p:cNvPr>
          <p:cNvSpPr txBox="1"/>
          <p:nvPr/>
        </p:nvSpPr>
        <p:spPr>
          <a:xfrm>
            <a:off x="890954" y="2274838"/>
            <a:ext cx="8104554" cy="2677656"/>
          </a:xfrm>
          <a:prstGeom prst="rect">
            <a:avLst/>
          </a:prstGeom>
          <a:noFill/>
        </p:spPr>
        <p:txBody>
          <a:bodyPr wrap="square">
            <a:spAutoFit/>
          </a:bodyPr>
          <a:lstStyle/>
          <a:p>
            <a:pPr marL="0" indent="0">
              <a:buNone/>
            </a:pPr>
            <a:r>
              <a:rPr lang="en-US" sz="2400" dirty="0"/>
              <a:t>• 6 distinct AV technology clusters identified across 667 patents</a:t>
            </a:r>
          </a:p>
          <a:p>
            <a:pPr marL="0" indent="0">
              <a:buNone/>
            </a:pPr>
            <a:r>
              <a:rPr lang="en-US" sz="2400" dirty="0"/>
              <a:t>• Vehicle Systems largest cluster (197 patents, 29.5% of total)</a:t>
            </a:r>
          </a:p>
          <a:p>
            <a:pPr marL="0" indent="0">
              <a:buNone/>
            </a:pPr>
            <a:r>
              <a:rPr lang="en-US" sz="2400" dirty="0"/>
              <a:t>• Intel most diversified player (active in all 6 clusters)</a:t>
            </a:r>
          </a:p>
          <a:p>
            <a:pPr marL="0" indent="0">
              <a:buNone/>
            </a:pPr>
            <a:r>
              <a:rPr lang="en-US" sz="2400" dirty="0"/>
              <a:t>• Wireless &amp; Hardware show highest market concentration</a:t>
            </a:r>
          </a:p>
          <a:p>
            <a:pPr marL="0" indent="0">
              <a:buNone/>
            </a:pPr>
            <a:r>
              <a:rPr lang="en-US" sz="2400" dirty="0"/>
              <a:t>• 8+ year innovation timeline (2014-2022) shows sustained R&amp;D</a:t>
            </a:r>
          </a:p>
          <a:p>
            <a:pPr marL="0" indent="0">
              <a:buNone/>
            </a:pPr>
            <a:r>
              <a:rPr lang="en-US" sz="2400" dirty="0"/>
              <a:t>• Technology areas range from low-level hardware to high-level AI applications</a:t>
            </a:r>
            <a:endParaRPr lang="en-IN" sz="2400" dirty="0"/>
          </a:p>
        </p:txBody>
      </p:sp>
    </p:spTree>
    <p:extLst>
      <p:ext uri="{BB962C8B-B14F-4D97-AF65-F5344CB8AC3E}">
        <p14:creationId xmlns:p14="http://schemas.microsoft.com/office/powerpoint/2010/main" val="2562280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6C9B-2FF4-1EEF-F842-8E9C8FF325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58469-7147-6C2D-A741-F0102B11E778}"/>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77F15EBD-62B0-88D0-9529-448BA283D252}"/>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EA8B2E15-5C8A-6EF1-1548-CA75100CD978}"/>
              </a:ext>
            </a:extLst>
          </p:cNvPr>
          <p:cNvSpPr>
            <a:spLocks noGrp="1"/>
          </p:cNvSpPr>
          <p:nvPr>
            <p:ph type="sldNum" sz="quarter" idx="12"/>
          </p:nvPr>
        </p:nvSpPr>
        <p:spPr/>
        <p:txBody>
          <a:bodyPr/>
          <a:lstStyle/>
          <a:p>
            <a:fld id="{90EDC104-672A-4227-99C4-0E2CC007FDBA}" type="slidenum">
              <a:rPr lang="en-IN" smtClean="0"/>
              <a:t>32</a:t>
            </a:fld>
            <a:endParaRPr lang="en-IN"/>
          </a:p>
        </p:txBody>
      </p:sp>
      <p:sp>
        <p:nvSpPr>
          <p:cNvPr id="10" name="TextBox 9">
            <a:extLst>
              <a:ext uri="{FF2B5EF4-FFF2-40B4-BE49-F238E27FC236}">
                <a16:creationId xmlns:a16="http://schemas.microsoft.com/office/drawing/2014/main" id="{BD3F51E9-2345-EBC8-80E9-7B412439238B}"/>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Innovation Trend Analysis</a:t>
            </a:r>
          </a:p>
        </p:txBody>
      </p:sp>
      <p:pic>
        <p:nvPicPr>
          <p:cNvPr id="8" name="Picture 7">
            <a:extLst>
              <a:ext uri="{FF2B5EF4-FFF2-40B4-BE49-F238E27FC236}">
                <a16:creationId xmlns:a16="http://schemas.microsoft.com/office/drawing/2014/main" id="{6C97E29E-46C4-FCB7-FA23-931C97DA0A05}"/>
              </a:ext>
            </a:extLst>
          </p:cNvPr>
          <p:cNvPicPr>
            <a:picLocks noChangeAspect="1"/>
          </p:cNvPicPr>
          <p:nvPr/>
        </p:nvPicPr>
        <p:blipFill>
          <a:blip r:embed="rId2"/>
          <a:stretch>
            <a:fillRect/>
          </a:stretch>
        </p:blipFill>
        <p:spPr>
          <a:xfrm>
            <a:off x="2194968" y="1862943"/>
            <a:ext cx="7802064" cy="4210638"/>
          </a:xfrm>
          <a:prstGeom prst="rect">
            <a:avLst/>
          </a:prstGeom>
        </p:spPr>
      </p:pic>
    </p:spTree>
    <p:extLst>
      <p:ext uri="{BB962C8B-B14F-4D97-AF65-F5344CB8AC3E}">
        <p14:creationId xmlns:p14="http://schemas.microsoft.com/office/powerpoint/2010/main" val="44890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4635-0814-28CD-5105-49C60F23D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EC97B1-EBC5-2316-AC7B-792DDD0E66D0}"/>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85703285-B7A6-996E-9ECC-F3877C051EF5}"/>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9B6BF889-7066-09FE-23D5-D5062516E14A}"/>
              </a:ext>
            </a:extLst>
          </p:cNvPr>
          <p:cNvSpPr>
            <a:spLocks noGrp="1"/>
          </p:cNvSpPr>
          <p:nvPr>
            <p:ph type="sldNum" sz="quarter" idx="12"/>
          </p:nvPr>
        </p:nvSpPr>
        <p:spPr/>
        <p:txBody>
          <a:bodyPr/>
          <a:lstStyle/>
          <a:p>
            <a:fld id="{90EDC104-672A-4227-99C4-0E2CC007FDBA}" type="slidenum">
              <a:rPr lang="en-IN" smtClean="0"/>
              <a:t>33</a:t>
            </a:fld>
            <a:endParaRPr lang="en-IN"/>
          </a:p>
        </p:txBody>
      </p:sp>
      <p:sp>
        <p:nvSpPr>
          <p:cNvPr id="10" name="TextBox 9">
            <a:extLst>
              <a:ext uri="{FF2B5EF4-FFF2-40B4-BE49-F238E27FC236}">
                <a16:creationId xmlns:a16="http://schemas.microsoft.com/office/drawing/2014/main" id="{0302B7F6-3D74-DA5D-70E7-EAD4BF299824}"/>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Innovation Trend Analysis</a:t>
            </a:r>
          </a:p>
        </p:txBody>
      </p:sp>
      <p:pic>
        <p:nvPicPr>
          <p:cNvPr id="6" name="Picture 5">
            <a:extLst>
              <a:ext uri="{FF2B5EF4-FFF2-40B4-BE49-F238E27FC236}">
                <a16:creationId xmlns:a16="http://schemas.microsoft.com/office/drawing/2014/main" id="{0BF9178E-F8BA-7F4C-D3BB-54577FCD15C6}"/>
              </a:ext>
            </a:extLst>
          </p:cNvPr>
          <p:cNvPicPr>
            <a:picLocks noChangeAspect="1"/>
          </p:cNvPicPr>
          <p:nvPr/>
        </p:nvPicPr>
        <p:blipFill>
          <a:blip r:embed="rId2"/>
          <a:stretch>
            <a:fillRect/>
          </a:stretch>
        </p:blipFill>
        <p:spPr>
          <a:xfrm>
            <a:off x="6791569" y="1980594"/>
            <a:ext cx="5239125" cy="3816152"/>
          </a:xfrm>
          <a:prstGeom prst="rect">
            <a:avLst/>
          </a:prstGeom>
        </p:spPr>
      </p:pic>
      <p:pic>
        <p:nvPicPr>
          <p:cNvPr id="9" name="Picture 8">
            <a:extLst>
              <a:ext uri="{FF2B5EF4-FFF2-40B4-BE49-F238E27FC236}">
                <a16:creationId xmlns:a16="http://schemas.microsoft.com/office/drawing/2014/main" id="{956EC7F9-B5E0-A242-66F9-68E4A0E3A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05" y="1738317"/>
            <a:ext cx="6356725" cy="4549060"/>
          </a:xfrm>
          <a:prstGeom prst="rect">
            <a:avLst/>
          </a:prstGeom>
        </p:spPr>
      </p:pic>
    </p:spTree>
    <p:extLst>
      <p:ext uri="{BB962C8B-B14F-4D97-AF65-F5344CB8AC3E}">
        <p14:creationId xmlns:p14="http://schemas.microsoft.com/office/powerpoint/2010/main" val="1657889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6433D-56FA-7884-1991-83D8B545B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759A25-D15B-29AF-06BE-6904953E988E}"/>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B422418D-6E56-EDDC-C549-781FB587EEFD}"/>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9C0AD15B-87FF-A211-2525-022E00549E69}"/>
              </a:ext>
            </a:extLst>
          </p:cNvPr>
          <p:cNvSpPr>
            <a:spLocks noGrp="1"/>
          </p:cNvSpPr>
          <p:nvPr>
            <p:ph type="sldNum" sz="quarter" idx="12"/>
          </p:nvPr>
        </p:nvSpPr>
        <p:spPr/>
        <p:txBody>
          <a:bodyPr/>
          <a:lstStyle/>
          <a:p>
            <a:fld id="{90EDC104-672A-4227-99C4-0E2CC007FDBA}" type="slidenum">
              <a:rPr lang="en-IN" smtClean="0"/>
              <a:t>34</a:t>
            </a:fld>
            <a:endParaRPr lang="en-IN"/>
          </a:p>
        </p:txBody>
      </p:sp>
      <p:sp>
        <p:nvSpPr>
          <p:cNvPr id="10" name="TextBox 9">
            <a:extLst>
              <a:ext uri="{FF2B5EF4-FFF2-40B4-BE49-F238E27FC236}">
                <a16:creationId xmlns:a16="http://schemas.microsoft.com/office/drawing/2014/main" id="{8B69E6B2-27F0-69B7-F28E-3CD47CECEB3E}"/>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Innovation Trend Analysis</a:t>
            </a:r>
          </a:p>
        </p:txBody>
      </p:sp>
      <p:pic>
        <p:nvPicPr>
          <p:cNvPr id="7" name="Picture 6">
            <a:extLst>
              <a:ext uri="{FF2B5EF4-FFF2-40B4-BE49-F238E27FC236}">
                <a16:creationId xmlns:a16="http://schemas.microsoft.com/office/drawing/2014/main" id="{F482A2DC-1F87-9A85-4681-2837C07BAF5A}"/>
              </a:ext>
            </a:extLst>
          </p:cNvPr>
          <p:cNvPicPr>
            <a:picLocks noChangeAspect="1"/>
          </p:cNvPicPr>
          <p:nvPr/>
        </p:nvPicPr>
        <p:blipFill>
          <a:blip r:embed="rId2"/>
          <a:stretch>
            <a:fillRect/>
          </a:stretch>
        </p:blipFill>
        <p:spPr>
          <a:xfrm>
            <a:off x="6791569" y="2139172"/>
            <a:ext cx="5086124" cy="3540094"/>
          </a:xfrm>
          <a:prstGeom prst="rect">
            <a:avLst/>
          </a:prstGeom>
        </p:spPr>
      </p:pic>
      <p:pic>
        <p:nvPicPr>
          <p:cNvPr id="9" name="Picture 8">
            <a:extLst>
              <a:ext uri="{FF2B5EF4-FFF2-40B4-BE49-F238E27FC236}">
                <a16:creationId xmlns:a16="http://schemas.microsoft.com/office/drawing/2014/main" id="{9D6C9F7D-5542-47AC-9E9D-944D6BDD7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 y="1675360"/>
            <a:ext cx="6561330" cy="4692086"/>
          </a:xfrm>
          <a:prstGeom prst="rect">
            <a:avLst/>
          </a:prstGeom>
        </p:spPr>
      </p:pic>
    </p:spTree>
    <p:extLst>
      <p:ext uri="{BB962C8B-B14F-4D97-AF65-F5344CB8AC3E}">
        <p14:creationId xmlns:p14="http://schemas.microsoft.com/office/powerpoint/2010/main" val="389977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93AAE-C5AB-4909-1119-57404857C2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54828-6000-3561-B4A2-C8AFCF5F7C8C}"/>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92BA106C-6A1B-C151-C047-58B2EE65B6A1}"/>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A6DD24A1-D909-9D7F-E5CA-08BB8FE64F3C}"/>
              </a:ext>
            </a:extLst>
          </p:cNvPr>
          <p:cNvSpPr>
            <a:spLocks noGrp="1"/>
          </p:cNvSpPr>
          <p:nvPr>
            <p:ph type="sldNum" sz="quarter" idx="12"/>
          </p:nvPr>
        </p:nvSpPr>
        <p:spPr/>
        <p:txBody>
          <a:bodyPr/>
          <a:lstStyle/>
          <a:p>
            <a:fld id="{90EDC104-672A-4227-99C4-0E2CC007FDBA}" type="slidenum">
              <a:rPr lang="en-IN" smtClean="0"/>
              <a:t>35</a:t>
            </a:fld>
            <a:endParaRPr lang="en-IN"/>
          </a:p>
        </p:txBody>
      </p:sp>
      <p:sp>
        <p:nvSpPr>
          <p:cNvPr id="10" name="TextBox 9">
            <a:extLst>
              <a:ext uri="{FF2B5EF4-FFF2-40B4-BE49-F238E27FC236}">
                <a16:creationId xmlns:a16="http://schemas.microsoft.com/office/drawing/2014/main" id="{1AE6C7F5-F242-49E7-21BC-FBBF9C3D7344}"/>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Innovation Trend Analysis</a:t>
            </a:r>
          </a:p>
        </p:txBody>
      </p:sp>
      <p:pic>
        <p:nvPicPr>
          <p:cNvPr id="6" name="Picture 5">
            <a:extLst>
              <a:ext uri="{FF2B5EF4-FFF2-40B4-BE49-F238E27FC236}">
                <a16:creationId xmlns:a16="http://schemas.microsoft.com/office/drawing/2014/main" id="{BC01165E-9DDB-9B81-B7A7-AEA719E46FE7}"/>
              </a:ext>
            </a:extLst>
          </p:cNvPr>
          <p:cNvPicPr>
            <a:picLocks noChangeAspect="1"/>
          </p:cNvPicPr>
          <p:nvPr/>
        </p:nvPicPr>
        <p:blipFill>
          <a:blip r:embed="rId2"/>
          <a:stretch>
            <a:fillRect/>
          </a:stretch>
        </p:blipFill>
        <p:spPr>
          <a:xfrm>
            <a:off x="5267569" y="1559287"/>
            <a:ext cx="6557247" cy="4513218"/>
          </a:xfrm>
          <a:prstGeom prst="rect">
            <a:avLst/>
          </a:prstGeom>
        </p:spPr>
      </p:pic>
      <p:pic>
        <p:nvPicPr>
          <p:cNvPr id="9" name="Picture 8">
            <a:extLst>
              <a:ext uri="{FF2B5EF4-FFF2-40B4-BE49-F238E27FC236}">
                <a16:creationId xmlns:a16="http://schemas.microsoft.com/office/drawing/2014/main" id="{28B357BF-5BFA-9071-A538-F1025766730C}"/>
              </a:ext>
            </a:extLst>
          </p:cNvPr>
          <p:cNvPicPr>
            <a:picLocks noChangeAspect="1"/>
          </p:cNvPicPr>
          <p:nvPr/>
        </p:nvPicPr>
        <p:blipFill>
          <a:blip r:embed="rId3" cstate="print">
            <a:extLst>
              <a:ext uri="{28A0092B-C50C-407E-A947-70E740481C1C}">
                <a14:useLocalDpi xmlns:a14="http://schemas.microsoft.com/office/drawing/2010/main" val="0"/>
              </a:ext>
            </a:extLst>
          </a:blip>
          <a:srcRect t="-2" b="80082"/>
          <a:stretch>
            <a:fillRect/>
          </a:stretch>
        </p:blipFill>
        <p:spPr>
          <a:xfrm>
            <a:off x="169075" y="1760336"/>
            <a:ext cx="4476945" cy="1473810"/>
          </a:xfrm>
          <a:prstGeom prst="rect">
            <a:avLst/>
          </a:prstGeom>
        </p:spPr>
      </p:pic>
      <p:pic>
        <p:nvPicPr>
          <p:cNvPr id="11" name="Picture 10">
            <a:extLst>
              <a:ext uri="{FF2B5EF4-FFF2-40B4-BE49-F238E27FC236}">
                <a16:creationId xmlns:a16="http://schemas.microsoft.com/office/drawing/2014/main" id="{FE4F8589-43A9-00A5-8862-F046E577CA9E}"/>
              </a:ext>
            </a:extLst>
          </p:cNvPr>
          <p:cNvPicPr>
            <a:picLocks noChangeAspect="1"/>
          </p:cNvPicPr>
          <p:nvPr/>
        </p:nvPicPr>
        <p:blipFill>
          <a:blip r:embed="rId3" cstate="print">
            <a:extLst>
              <a:ext uri="{28A0092B-C50C-407E-A947-70E740481C1C}">
                <a14:useLocalDpi xmlns:a14="http://schemas.microsoft.com/office/drawing/2010/main" val="0"/>
              </a:ext>
            </a:extLst>
          </a:blip>
          <a:srcRect t="39754" b="39889"/>
          <a:stretch>
            <a:fillRect/>
          </a:stretch>
        </p:blipFill>
        <p:spPr>
          <a:xfrm>
            <a:off x="169075" y="4922846"/>
            <a:ext cx="4413739" cy="1484907"/>
          </a:xfrm>
          <a:prstGeom prst="rect">
            <a:avLst/>
          </a:prstGeom>
        </p:spPr>
      </p:pic>
      <p:pic>
        <p:nvPicPr>
          <p:cNvPr id="12" name="Picture 11">
            <a:extLst>
              <a:ext uri="{FF2B5EF4-FFF2-40B4-BE49-F238E27FC236}">
                <a16:creationId xmlns:a16="http://schemas.microsoft.com/office/drawing/2014/main" id="{71E7C48A-1AA0-A011-A068-2304AA2BF838}"/>
              </a:ext>
            </a:extLst>
          </p:cNvPr>
          <p:cNvPicPr>
            <a:picLocks noChangeAspect="1"/>
          </p:cNvPicPr>
          <p:nvPr/>
        </p:nvPicPr>
        <p:blipFill>
          <a:blip r:embed="rId3" cstate="print">
            <a:extLst>
              <a:ext uri="{28A0092B-C50C-407E-A947-70E740481C1C}">
                <a14:useLocalDpi xmlns:a14="http://schemas.microsoft.com/office/drawing/2010/main" val="0"/>
              </a:ext>
            </a:extLst>
          </a:blip>
          <a:srcRect t="20360" b="59815"/>
          <a:stretch>
            <a:fillRect/>
          </a:stretch>
        </p:blipFill>
        <p:spPr>
          <a:xfrm>
            <a:off x="84163" y="3360615"/>
            <a:ext cx="4561857" cy="1494661"/>
          </a:xfrm>
          <a:prstGeom prst="rect">
            <a:avLst/>
          </a:prstGeom>
        </p:spPr>
      </p:pic>
    </p:spTree>
    <p:extLst>
      <p:ext uri="{BB962C8B-B14F-4D97-AF65-F5344CB8AC3E}">
        <p14:creationId xmlns:p14="http://schemas.microsoft.com/office/powerpoint/2010/main" val="3214006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6D177-16BD-BFDC-8880-DB79DF55E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696E46-EDBA-D2A1-A7E4-AF76D10A88E7}"/>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7D356E43-8D11-69CA-95F4-C5DDC649D382}"/>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7428E0E8-1DFC-16F9-7B1D-7D4D779492DC}"/>
              </a:ext>
            </a:extLst>
          </p:cNvPr>
          <p:cNvSpPr>
            <a:spLocks noGrp="1"/>
          </p:cNvSpPr>
          <p:nvPr>
            <p:ph type="sldNum" sz="quarter" idx="12"/>
          </p:nvPr>
        </p:nvSpPr>
        <p:spPr/>
        <p:txBody>
          <a:bodyPr/>
          <a:lstStyle/>
          <a:p>
            <a:fld id="{90EDC104-672A-4227-99C4-0E2CC007FDBA}" type="slidenum">
              <a:rPr lang="en-IN" smtClean="0"/>
              <a:t>36</a:t>
            </a:fld>
            <a:endParaRPr lang="en-IN"/>
          </a:p>
        </p:txBody>
      </p:sp>
      <p:sp>
        <p:nvSpPr>
          <p:cNvPr id="10" name="TextBox 9">
            <a:extLst>
              <a:ext uri="{FF2B5EF4-FFF2-40B4-BE49-F238E27FC236}">
                <a16:creationId xmlns:a16="http://schemas.microsoft.com/office/drawing/2014/main" id="{912483EA-9B87-FFE9-57E8-B79A6001D0C0}"/>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Innovation Trend Analysis</a:t>
            </a:r>
          </a:p>
        </p:txBody>
      </p:sp>
      <p:sp>
        <p:nvSpPr>
          <p:cNvPr id="9" name="Rectangle 2">
            <a:extLst>
              <a:ext uri="{FF2B5EF4-FFF2-40B4-BE49-F238E27FC236}">
                <a16:creationId xmlns:a16="http://schemas.microsoft.com/office/drawing/2014/main" id="{12C8E22E-0FE0-7D3C-2CDC-6FA7716B047F}"/>
              </a:ext>
            </a:extLst>
          </p:cNvPr>
          <p:cNvSpPr>
            <a:spLocks noGrp="1" noChangeArrowheads="1"/>
          </p:cNvSpPr>
          <p:nvPr>
            <p:ph idx="1"/>
          </p:nvPr>
        </p:nvSpPr>
        <p:spPr bwMode="auto">
          <a:xfrm>
            <a:off x="732594" y="2602985"/>
            <a:ext cx="9960904"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"Computer memory" and "training data" show strongest growth (r&gt;0.86) </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Traditional storage concepts declining as cloud/edge computing rises </a:t>
            </a:r>
          </a:p>
          <a:p>
            <a:pPr eaLnBrk="0" fontAlgn="base" hangingPunct="0">
              <a:lnSpc>
                <a:spcPct val="100000"/>
              </a:lnSpc>
              <a:spcBef>
                <a:spcPct val="0"/>
              </a:spcBef>
              <a:spcAft>
                <a:spcPct val="0"/>
              </a:spcAft>
            </a:pPr>
            <a:r>
              <a:rPr lang="en-US" altLang="en-US" sz="2400" dirty="0">
                <a:latin typeface="Arial" panose="020B0604020202020204" pitchFamily="34" charset="0"/>
              </a:rPr>
              <a:t>C</a:t>
            </a:r>
            <a:r>
              <a:rPr kumimoji="0" lang="en-US" altLang="en-US" sz="2400" b="0" i="0" u="none" strike="noStrike" cap="none" normalizeH="0" baseline="0" dirty="0">
                <a:ln>
                  <a:noFill/>
                </a:ln>
                <a:solidFill>
                  <a:schemeClr val="tx1"/>
                </a:solidFill>
                <a:effectLst/>
                <a:latin typeface="Arial" panose="020B0604020202020204" pitchFamily="34" charset="0"/>
              </a:rPr>
              <a:t>lear shift from basic ML to specialized deep learning operations </a:t>
            </a:r>
          </a:p>
          <a:p>
            <a:pPr eaLnBrk="0" fontAlgn="base" hangingPunct="0">
              <a:lnSpc>
                <a:spcPct val="100000"/>
              </a:lnSpc>
              <a:spcBef>
                <a:spcPct val="0"/>
              </a:spcBef>
              <a:spcAft>
                <a:spcPct val="0"/>
              </a:spcAft>
            </a:pPr>
            <a:r>
              <a:rPr kumimoji="0" lang="en-US" altLang="en-US" sz="2400" b="0" i="0" u="none" strike="noStrike" cap="none" normalizeH="0" baseline="0" dirty="0">
                <a:ln>
                  <a:noFill/>
                </a:ln>
                <a:solidFill>
                  <a:schemeClr val="tx1"/>
                </a:solidFill>
                <a:effectLst/>
                <a:latin typeface="Arial" panose="020B0604020202020204" pitchFamily="34" charset="0"/>
              </a:rPr>
              <a:t>Intel and NVIDIA leading with 268 patents combined (40% of total) </a:t>
            </a:r>
          </a:p>
        </p:txBody>
      </p:sp>
    </p:spTree>
    <p:extLst>
      <p:ext uri="{BB962C8B-B14F-4D97-AF65-F5344CB8AC3E}">
        <p14:creationId xmlns:p14="http://schemas.microsoft.com/office/powerpoint/2010/main" val="3742800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7A173-875E-1D40-4816-C7466FAB1A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BE211-3D6A-4443-58E0-DED264AAA561}"/>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5B28506F-68C0-3477-2379-1E6A11E6B54B}"/>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7E23B123-76A7-9675-E2F2-0F311FA68D1E}"/>
              </a:ext>
            </a:extLst>
          </p:cNvPr>
          <p:cNvSpPr>
            <a:spLocks noGrp="1"/>
          </p:cNvSpPr>
          <p:nvPr>
            <p:ph type="sldNum" sz="quarter" idx="12"/>
          </p:nvPr>
        </p:nvSpPr>
        <p:spPr/>
        <p:txBody>
          <a:bodyPr/>
          <a:lstStyle/>
          <a:p>
            <a:fld id="{90EDC104-672A-4227-99C4-0E2CC007FDBA}" type="slidenum">
              <a:rPr lang="en-IN" smtClean="0"/>
              <a:t>37</a:t>
            </a:fld>
            <a:endParaRPr lang="en-IN"/>
          </a:p>
        </p:txBody>
      </p:sp>
      <p:sp>
        <p:nvSpPr>
          <p:cNvPr id="10" name="TextBox 9">
            <a:extLst>
              <a:ext uri="{FF2B5EF4-FFF2-40B4-BE49-F238E27FC236}">
                <a16:creationId xmlns:a16="http://schemas.microsoft.com/office/drawing/2014/main" id="{1410741E-5973-2E39-764A-683680AEEA7E}"/>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Technology Emergence Analysis</a:t>
            </a:r>
          </a:p>
        </p:txBody>
      </p:sp>
      <p:pic>
        <p:nvPicPr>
          <p:cNvPr id="6" name="Picture 5">
            <a:extLst>
              <a:ext uri="{FF2B5EF4-FFF2-40B4-BE49-F238E27FC236}">
                <a16:creationId xmlns:a16="http://schemas.microsoft.com/office/drawing/2014/main" id="{B23C7C86-127F-6028-EA85-4324BA76D73C}"/>
              </a:ext>
            </a:extLst>
          </p:cNvPr>
          <p:cNvPicPr>
            <a:picLocks noChangeAspect="1"/>
          </p:cNvPicPr>
          <p:nvPr/>
        </p:nvPicPr>
        <p:blipFill>
          <a:blip r:embed="rId2"/>
          <a:stretch>
            <a:fillRect/>
          </a:stretch>
        </p:blipFill>
        <p:spPr>
          <a:xfrm>
            <a:off x="5643968" y="1810438"/>
            <a:ext cx="5933264" cy="4207358"/>
          </a:xfrm>
          <a:prstGeom prst="rect">
            <a:avLst/>
          </a:prstGeom>
        </p:spPr>
      </p:pic>
      <p:sp>
        <p:nvSpPr>
          <p:cNvPr id="7" name="TextBox 6">
            <a:extLst>
              <a:ext uri="{FF2B5EF4-FFF2-40B4-BE49-F238E27FC236}">
                <a16:creationId xmlns:a16="http://schemas.microsoft.com/office/drawing/2014/main" id="{AC13313F-3669-4F2E-DA34-21A400BE3C16}"/>
              </a:ext>
            </a:extLst>
          </p:cNvPr>
          <p:cNvSpPr txBox="1"/>
          <p:nvPr/>
        </p:nvSpPr>
        <p:spPr>
          <a:xfrm>
            <a:off x="388620" y="3268980"/>
            <a:ext cx="4983480" cy="1477328"/>
          </a:xfrm>
          <a:prstGeom prst="rect">
            <a:avLst/>
          </a:prstGeom>
          <a:noFill/>
        </p:spPr>
        <p:txBody>
          <a:bodyPr wrap="square" rtlCol="0">
            <a:spAutoFit/>
          </a:bodyPr>
          <a:lstStyle/>
          <a:p>
            <a:r>
              <a:rPr lang="en-US" dirty="0"/>
              <a:t>The table identifies Perception &amp; Sensing as the most emergent and V2X Communication as the fastest-growing technology, indicating key areas of rapid advancement and strategic importance within autonomous vehicles.</a:t>
            </a:r>
            <a:endParaRPr lang="en-IN" dirty="0"/>
          </a:p>
        </p:txBody>
      </p:sp>
    </p:spTree>
    <p:extLst>
      <p:ext uri="{BB962C8B-B14F-4D97-AF65-F5344CB8AC3E}">
        <p14:creationId xmlns:p14="http://schemas.microsoft.com/office/powerpoint/2010/main" val="1450927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70C4D-4251-DF21-36A6-E6A8C4D0AD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DF140-7108-C53A-A3D7-35D004A4FDC0}"/>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1374A752-E47C-9828-E238-4C8EBCCA9A96}"/>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7D8E31F9-DF03-AA13-A5A4-ED736738D00A}"/>
              </a:ext>
            </a:extLst>
          </p:cNvPr>
          <p:cNvSpPr>
            <a:spLocks noGrp="1"/>
          </p:cNvSpPr>
          <p:nvPr>
            <p:ph type="sldNum" sz="quarter" idx="12"/>
          </p:nvPr>
        </p:nvSpPr>
        <p:spPr/>
        <p:txBody>
          <a:bodyPr/>
          <a:lstStyle/>
          <a:p>
            <a:fld id="{90EDC104-672A-4227-99C4-0E2CC007FDBA}" type="slidenum">
              <a:rPr lang="en-IN" smtClean="0"/>
              <a:t>38</a:t>
            </a:fld>
            <a:endParaRPr lang="en-IN"/>
          </a:p>
        </p:txBody>
      </p:sp>
      <p:sp>
        <p:nvSpPr>
          <p:cNvPr id="10" name="TextBox 9">
            <a:extLst>
              <a:ext uri="{FF2B5EF4-FFF2-40B4-BE49-F238E27FC236}">
                <a16:creationId xmlns:a16="http://schemas.microsoft.com/office/drawing/2014/main" id="{8EC30FC3-8878-AB4E-9856-53B16E82080D}"/>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Technology Emergence Analysis</a:t>
            </a:r>
          </a:p>
        </p:txBody>
      </p:sp>
      <p:pic>
        <p:nvPicPr>
          <p:cNvPr id="7" name="Picture 6">
            <a:extLst>
              <a:ext uri="{FF2B5EF4-FFF2-40B4-BE49-F238E27FC236}">
                <a16:creationId xmlns:a16="http://schemas.microsoft.com/office/drawing/2014/main" id="{0AB7FBF9-CCF4-2ED4-C2B3-18FE1BDF13AB}"/>
              </a:ext>
            </a:extLst>
          </p:cNvPr>
          <p:cNvPicPr>
            <a:picLocks noChangeAspect="1"/>
          </p:cNvPicPr>
          <p:nvPr/>
        </p:nvPicPr>
        <p:blipFill>
          <a:blip r:embed="rId2" cstate="print">
            <a:extLst>
              <a:ext uri="{28A0092B-C50C-407E-A947-70E740481C1C}">
                <a14:useLocalDpi xmlns:a14="http://schemas.microsoft.com/office/drawing/2010/main" val="0"/>
              </a:ext>
            </a:extLst>
          </a:blip>
          <a:srcRect t="7400" r="54023" b="45979"/>
          <a:stretch>
            <a:fillRect/>
          </a:stretch>
        </p:blipFill>
        <p:spPr>
          <a:xfrm>
            <a:off x="5333669" y="1770647"/>
            <a:ext cx="6279993" cy="4585703"/>
          </a:xfrm>
          <a:prstGeom prst="rect">
            <a:avLst/>
          </a:prstGeom>
        </p:spPr>
      </p:pic>
      <p:sp>
        <p:nvSpPr>
          <p:cNvPr id="8" name="TextBox 7">
            <a:extLst>
              <a:ext uri="{FF2B5EF4-FFF2-40B4-BE49-F238E27FC236}">
                <a16:creationId xmlns:a16="http://schemas.microsoft.com/office/drawing/2014/main" id="{87FD8B16-F7C9-40B9-4AC9-231077A05CD3}"/>
              </a:ext>
            </a:extLst>
          </p:cNvPr>
          <p:cNvSpPr txBox="1"/>
          <p:nvPr/>
        </p:nvSpPr>
        <p:spPr>
          <a:xfrm>
            <a:off x="213029" y="2602985"/>
            <a:ext cx="5120640" cy="2308324"/>
          </a:xfrm>
          <a:prstGeom prst="rect">
            <a:avLst/>
          </a:prstGeom>
          <a:noFill/>
        </p:spPr>
        <p:txBody>
          <a:bodyPr wrap="square" rtlCol="0">
            <a:spAutoFit/>
          </a:bodyPr>
          <a:lstStyle/>
          <a:p>
            <a:r>
              <a:rPr lang="en-US" dirty="0"/>
              <a:t>The scatter plot illustrates that technologies with higher emergence scores tend to have higher growth rates, and those with more total patents (larger bubble size) and higher applicant diversity (yellowish color) generally occupy the upper-right quadrant, indicating a positive correlation between these metrics.</a:t>
            </a:r>
          </a:p>
          <a:p>
            <a:endParaRPr lang="en-IN" dirty="0"/>
          </a:p>
        </p:txBody>
      </p:sp>
    </p:spTree>
    <p:extLst>
      <p:ext uri="{BB962C8B-B14F-4D97-AF65-F5344CB8AC3E}">
        <p14:creationId xmlns:p14="http://schemas.microsoft.com/office/powerpoint/2010/main" val="3672241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2803E-3C87-F21C-E650-F18216864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143CE1-710A-7544-1690-225427357654}"/>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4F7B7D18-899D-0525-F72B-5661B2E1B386}"/>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49283E3E-B54B-567D-A790-C44C8D19049F}"/>
              </a:ext>
            </a:extLst>
          </p:cNvPr>
          <p:cNvSpPr>
            <a:spLocks noGrp="1"/>
          </p:cNvSpPr>
          <p:nvPr>
            <p:ph type="sldNum" sz="quarter" idx="12"/>
          </p:nvPr>
        </p:nvSpPr>
        <p:spPr/>
        <p:txBody>
          <a:bodyPr/>
          <a:lstStyle/>
          <a:p>
            <a:fld id="{90EDC104-672A-4227-99C4-0E2CC007FDBA}" type="slidenum">
              <a:rPr lang="en-IN" smtClean="0"/>
              <a:t>39</a:t>
            </a:fld>
            <a:endParaRPr lang="en-IN"/>
          </a:p>
        </p:txBody>
      </p:sp>
      <p:sp>
        <p:nvSpPr>
          <p:cNvPr id="10" name="TextBox 9">
            <a:extLst>
              <a:ext uri="{FF2B5EF4-FFF2-40B4-BE49-F238E27FC236}">
                <a16:creationId xmlns:a16="http://schemas.microsoft.com/office/drawing/2014/main" id="{5A69D79B-A3C7-A3A5-2F29-88B12F5FD60F}"/>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Technology Emergence Analysis</a:t>
            </a:r>
          </a:p>
        </p:txBody>
      </p:sp>
      <p:pic>
        <p:nvPicPr>
          <p:cNvPr id="6" name="Picture 5">
            <a:extLst>
              <a:ext uri="{FF2B5EF4-FFF2-40B4-BE49-F238E27FC236}">
                <a16:creationId xmlns:a16="http://schemas.microsoft.com/office/drawing/2014/main" id="{B1B3B69C-4F47-8A56-FCCB-3B8928A36400}"/>
              </a:ext>
            </a:extLst>
          </p:cNvPr>
          <p:cNvPicPr>
            <a:picLocks noChangeAspect="1"/>
          </p:cNvPicPr>
          <p:nvPr/>
        </p:nvPicPr>
        <p:blipFill>
          <a:blip r:embed="rId2" cstate="print">
            <a:extLst>
              <a:ext uri="{28A0092B-C50C-407E-A947-70E740481C1C}">
                <a14:useLocalDpi xmlns:a14="http://schemas.microsoft.com/office/drawing/2010/main" val="0"/>
              </a:ext>
            </a:extLst>
          </a:blip>
          <a:srcRect l="52380" t="55270"/>
          <a:stretch>
            <a:fillRect/>
          </a:stretch>
        </p:blipFill>
        <p:spPr>
          <a:xfrm>
            <a:off x="5129136" y="1800642"/>
            <a:ext cx="6592859" cy="4459481"/>
          </a:xfrm>
          <a:prstGeom prst="rect">
            <a:avLst/>
          </a:prstGeom>
        </p:spPr>
      </p:pic>
      <p:sp>
        <p:nvSpPr>
          <p:cNvPr id="8" name="TextBox 7">
            <a:extLst>
              <a:ext uri="{FF2B5EF4-FFF2-40B4-BE49-F238E27FC236}">
                <a16:creationId xmlns:a16="http://schemas.microsoft.com/office/drawing/2014/main" id="{3E5AF504-94D1-9A67-24DC-F88D22DABE11}"/>
              </a:ext>
            </a:extLst>
          </p:cNvPr>
          <p:cNvSpPr txBox="1"/>
          <p:nvPr/>
        </p:nvSpPr>
        <p:spPr>
          <a:xfrm>
            <a:off x="381876" y="2941539"/>
            <a:ext cx="4747260" cy="1754326"/>
          </a:xfrm>
          <a:prstGeom prst="rect">
            <a:avLst/>
          </a:prstGeom>
          <a:noFill/>
        </p:spPr>
        <p:txBody>
          <a:bodyPr wrap="square" rtlCol="0">
            <a:spAutoFit/>
          </a:bodyPr>
          <a:lstStyle/>
          <a:p>
            <a:r>
              <a:rPr lang="en-US" dirty="0"/>
              <a:t>The Quadrant Analysis scatter plot, assessing technologies based on growth rate and applicant diversity, shows a varied distribution where some technologies demonstrate high applicant diversity, while others exhibit higher growth rates but lower diversity.</a:t>
            </a:r>
            <a:endParaRPr lang="en-IN" dirty="0"/>
          </a:p>
        </p:txBody>
      </p:sp>
    </p:spTree>
    <p:extLst>
      <p:ext uri="{BB962C8B-B14F-4D97-AF65-F5344CB8AC3E}">
        <p14:creationId xmlns:p14="http://schemas.microsoft.com/office/powerpoint/2010/main" val="3702212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328" y="320675"/>
            <a:ext cx="10515600" cy="1325563"/>
          </a:xfrm>
        </p:spPr>
        <p:txBody>
          <a:bodyPr/>
          <a:lstStyle/>
          <a:p>
            <a:r>
              <a:rPr lang="en-US" b="1" dirty="0">
                <a:latin typeface="Arial Narrow" panose="020B0606020202030204" pitchFamily="34" charset="0"/>
              </a:rPr>
              <a:t>Need of study</a:t>
            </a:r>
            <a:endParaRPr lang="en-IN" b="1" dirty="0">
              <a:latin typeface="Arial Narrow" panose="020B0606020202030204" pitchFamily="34" charset="0"/>
            </a:endParaRPr>
          </a:p>
        </p:txBody>
      </p:sp>
      <p:sp>
        <p:nvSpPr>
          <p:cNvPr id="3" name="Content Placeholder 2"/>
          <p:cNvSpPr>
            <a:spLocks noGrp="1"/>
          </p:cNvSpPr>
          <p:nvPr>
            <p:ph idx="1"/>
          </p:nvPr>
        </p:nvSpPr>
        <p:spPr/>
        <p:txBody>
          <a:bodyPr>
            <a:normAutofit fontScale="92500"/>
          </a:bodyPr>
          <a:lstStyle/>
          <a:p>
            <a:r>
              <a:rPr lang="en-US" dirty="0"/>
              <a:t>Strategic Investment Decisions: Companies need to identify white spaces and avoid patent thickets when allocating R&amp;D budgets, requiring deep understanding of technological trajectories and competitive positioning in the AV landscape.</a:t>
            </a:r>
          </a:p>
          <a:p>
            <a:r>
              <a:rPr lang="en-US" dirty="0"/>
              <a:t>Real-time Competitive Intelligence: Traditional patent analysis methods are too slow for the fast-paced AV industry, where technological breakthroughs can shift market dynamics within months rather than years. </a:t>
            </a:r>
          </a:p>
          <a:p>
            <a:r>
              <a:rPr lang="en-US" dirty="0"/>
              <a:t>Cross-domain Technology Transfer: AV patents span multiple disciplines (AI, sensors, mechanical systems), necessitating semantic analysis to identify unexpected innovation patterns and cross-pollination opportunities between different technical domains.</a:t>
            </a:r>
            <a:endParaRPr lang="en-IN" dirty="0"/>
          </a:p>
        </p:txBody>
      </p:sp>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4</a:t>
            </a:fld>
            <a:endParaRPr lang="en-IN"/>
          </a:p>
        </p:txBody>
      </p:sp>
    </p:spTree>
    <p:extLst>
      <p:ext uri="{BB962C8B-B14F-4D97-AF65-F5344CB8AC3E}">
        <p14:creationId xmlns:p14="http://schemas.microsoft.com/office/powerpoint/2010/main" val="502921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D7E0F-B006-8116-0E72-5FE14C009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4805D-46A5-3AC2-E47B-CAD8F95A38FE}"/>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4D277E87-446A-6D29-2494-E00A9B06D9AC}"/>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0C79FA45-8B29-3818-5455-42CA3A4973C8}"/>
              </a:ext>
            </a:extLst>
          </p:cNvPr>
          <p:cNvSpPr>
            <a:spLocks noGrp="1"/>
          </p:cNvSpPr>
          <p:nvPr>
            <p:ph type="sldNum" sz="quarter" idx="12"/>
          </p:nvPr>
        </p:nvSpPr>
        <p:spPr/>
        <p:txBody>
          <a:bodyPr/>
          <a:lstStyle/>
          <a:p>
            <a:fld id="{90EDC104-672A-4227-99C4-0E2CC007FDBA}" type="slidenum">
              <a:rPr lang="en-IN" smtClean="0"/>
              <a:t>40</a:t>
            </a:fld>
            <a:endParaRPr lang="en-IN"/>
          </a:p>
        </p:txBody>
      </p:sp>
      <p:sp>
        <p:nvSpPr>
          <p:cNvPr id="10" name="TextBox 9">
            <a:extLst>
              <a:ext uri="{FF2B5EF4-FFF2-40B4-BE49-F238E27FC236}">
                <a16:creationId xmlns:a16="http://schemas.microsoft.com/office/drawing/2014/main" id="{A3402BCD-E196-6A52-9234-FAC01BBCE0F5}"/>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Technology Emergence Analysis</a:t>
            </a:r>
          </a:p>
        </p:txBody>
      </p:sp>
      <p:pic>
        <p:nvPicPr>
          <p:cNvPr id="7" name="Picture 6">
            <a:extLst>
              <a:ext uri="{FF2B5EF4-FFF2-40B4-BE49-F238E27FC236}">
                <a16:creationId xmlns:a16="http://schemas.microsoft.com/office/drawing/2014/main" id="{8F5F32F1-1BED-F2C5-338B-7DC1362ED5FE}"/>
              </a:ext>
            </a:extLst>
          </p:cNvPr>
          <p:cNvPicPr>
            <a:picLocks noChangeAspect="1"/>
          </p:cNvPicPr>
          <p:nvPr/>
        </p:nvPicPr>
        <p:blipFill>
          <a:blip r:embed="rId3"/>
          <a:stretch>
            <a:fillRect/>
          </a:stretch>
        </p:blipFill>
        <p:spPr>
          <a:xfrm>
            <a:off x="4657969" y="1800642"/>
            <a:ext cx="7366901" cy="4465898"/>
          </a:xfrm>
          <a:prstGeom prst="rect">
            <a:avLst/>
          </a:prstGeom>
        </p:spPr>
      </p:pic>
      <p:sp>
        <p:nvSpPr>
          <p:cNvPr id="3" name="TextBox 2">
            <a:extLst>
              <a:ext uri="{FF2B5EF4-FFF2-40B4-BE49-F238E27FC236}">
                <a16:creationId xmlns:a16="http://schemas.microsoft.com/office/drawing/2014/main" id="{149A1AD0-8D5B-3B18-DB6D-239BB63C26D3}"/>
              </a:ext>
            </a:extLst>
          </p:cNvPr>
          <p:cNvSpPr txBox="1"/>
          <p:nvPr/>
        </p:nvSpPr>
        <p:spPr>
          <a:xfrm>
            <a:off x="237295" y="2848959"/>
            <a:ext cx="4312920" cy="2308324"/>
          </a:xfrm>
          <a:prstGeom prst="rect">
            <a:avLst/>
          </a:prstGeom>
          <a:noFill/>
        </p:spPr>
        <p:txBody>
          <a:bodyPr wrap="square" rtlCol="0">
            <a:spAutoFit/>
          </a:bodyPr>
          <a:lstStyle/>
          <a:p>
            <a:r>
              <a:rPr lang="en-US" dirty="0"/>
              <a:t>The table demonstrates a varied landscape where AI/ML Architecture represents a mature technology with high patent volume but lower emergence, while Perception &amp; Sensing and V2X Communication, despite lower patent counts, are identified as highly emergent and breakthrough technologies, respectively.</a:t>
            </a:r>
            <a:endParaRPr lang="en-IN" dirty="0"/>
          </a:p>
        </p:txBody>
      </p:sp>
    </p:spTree>
    <p:extLst>
      <p:ext uri="{BB962C8B-B14F-4D97-AF65-F5344CB8AC3E}">
        <p14:creationId xmlns:p14="http://schemas.microsoft.com/office/powerpoint/2010/main" val="2792772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0E9A2-1F7E-C514-B481-F3F1EAA641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A944E-FB5E-7B28-5731-C44FD9BAFB42}"/>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CEBB23A3-876C-8A0D-6597-A06DA7240571}"/>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0880441B-3888-A34C-35D1-B6F4F80523C0}"/>
              </a:ext>
            </a:extLst>
          </p:cNvPr>
          <p:cNvSpPr>
            <a:spLocks noGrp="1"/>
          </p:cNvSpPr>
          <p:nvPr>
            <p:ph type="sldNum" sz="quarter" idx="12"/>
          </p:nvPr>
        </p:nvSpPr>
        <p:spPr/>
        <p:txBody>
          <a:bodyPr/>
          <a:lstStyle/>
          <a:p>
            <a:fld id="{90EDC104-672A-4227-99C4-0E2CC007FDBA}" type="slidenum">
              <a:rPr lang="en-IN" smtClean="0"/>
              <a:t>41</a:t>
            </a:fld>
            <a:endParaRPr lang="en-IN"/>
          </a:p>
        </p:txBody>
      </p:sp>
      <p:sp>
        <p:nvSpPr>
          <p:cNvPr id="10" name="TextBox 9">
            <a:extLst>
              <a:ext uri="{FF2B5EF4-FFF2-40B4-BE49-F238E27FC236}">
                <a16:creationId xmlns:a16="http://schemas.microsoft.com/office/drawing/2014/main" id="{80536D6E-9604-C419-F865-7B77D5EDB4D3}"/>
              </a:ext>
            </a:extLst>
          </p:cNvPr>
          <p:cNvSpPr txBox="1"/>
          <p:nvPr/>
        </p:nvSpPr>
        <p:spPr>
          <a:xfrm>
            <a:off x="695569" y="1277422"/>
            <a:ext cx="6096000" cy="523220"/>
          </a:xfrm>
          <a:prstGeom prst="rect">
            <a:avLst/>
          </a:prstGeom>
          <a:noFill/>
        </p:spPr>
        <p:txBody>
          <a:bodyPr wrap="square">
            <a:spAutoFit/>
          </a:bodyPr>
          <a:lstStyle/>
          <a:p>
            <a:pPr lvl="0">
              <a:buClr>
                <a:schemeClr val="dk1"/>
              </a:buClr>
              <a:buSzPts val="1100"/>
            </a:pPr>
            <a:r>
              <a:rPr lang="en-IN" sz="2800" b="1" dirty="0"/>
              <a:t>Innovation Outlier Detection</a:t>
            </a:r>
          </a:p>
        </p:txBody>
      </p:sp>
      <p:pic>
        <p:nvPicPr>
          <p:cNvPr id="12" name="Picture 11">
            <a:extLst>
              <a:ext uri="{FF2B5EF4-FFF2-40B4-BE49-F238E27FC236}">
                <a16:creationId xmlns:a16="http://schemas.microsoft.com/office/drawing/2014/main" id="{52DA65DE-534E-6523-53B0-629FB47D1407}"/>
              </a:ext>
            </a:extLst>
          </p:cNvPr>
          <p:cNvPicPr>
            <a:picLocks noChangeAspect="1"/>
          </p:cNvPicPr>
          <p:nvPr/>
        </p:nvPicPr>
        <p:blipFill>
          <a:blip r:embed="rId2"/>
          <a:stretch>
            <a:fillRect/>
          </a:stretch>
        </p:blipFill>
        <p:spPr>
          <a:xfrm>
            <a:off x="5570158" y="1462088"/>
            <a:ext cx="6526147" cy="4744945"/>
          </a:xfrm>
          <a:prstGeom prst="rect">
            <a:avLst/>
          </a:prstGeom>
        </p:spPr>
      </p:pic>
      <p:sp>
        <p:nvSpPr>
          <p:cNvPr id="13" name="TextBox 12">
            <a:extLst>
              <a:ext uri="{FF2B5EF4-FFF2-40B4-BE49-F238E27FC236}">
                <a16:creationId xmlns:a16="http://schemas.microsoft.com/office/drawing/2014/main" id="{70ECA87B-4FF0-76C0-5039-F2F5A1037EDB}"/>
              </a:ext>
            </a:extLst>
          </p:cNvPr>
          <p:cNvSpPr txBox="1"/>
          <p:nvPr/>
        </p:nvSpPr>
        <p:spPr>
          <a:xfrm>
            <a:off x="316199" y="2671588"/>
            <a:ext cx="5097780" cy="2031325"/>
          </a:xfrm>
          <a:prstGeom prst="rect">
            <a:avLst/>
          </a:prstGeom>
          <a:noFill/>
        </p:spPr>
        <p:txBody>
          <a:bodyPr wrap="square" rtlCol="0">
            <a:spAutoFit/>
          </a:bodyPr>
          <a:lstStyle/>
          <a:p>
            <a:r>
              <a:rPr lang="en-US" dirty="0"/>
              <a:t>The outcome highlights that out of 667 analyzed patents, AI/ML Architecture, Computer Vision, and Autonomous Vehicle Perception are key technology areas, with 2024 being the peak innovation year, and Qualcomm and Nvidia leading in volume and strategic innovation.</a:t>
            </a:r>
          </a:p>
          <a:p>
            <a:endParaRPr lang="en-IN" dirty="0"/>
          </a:p>
        </p:txBody>
      </p:sp>
    </p:spTree>
    <p:extLst>
      <p:ext uri="{BB962C8B-B14F-4D97-AF65-F5344CB8AC3E}">
        <p14:creationId xmlns:p14="http://schemas.microsoft.com/office/powerpoint/2010/main" val="3406209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D5BBC-F572-6F1F-4A6C-028A05F50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51C9A2-13E0-B26D-0D17-5F49E534A4A2}"/>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2044A6D0-3E58-BC03-B59D-744D24784DA9}"/>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3F2570DB-F0BB-2972-7573-74C315A9DB1C}"/>
              </a:ext>
            </a:extLst>
          </p:cNvPr>
          <p:cNvSpPr>
            <a:spLocks noGrp="1"/>
          </p:cNvSpPr>
          <p:nvPr>
            <p:ph type="sldNum" sz="quarter" idx="12"/>
          </p:nvPr>
        </p:nvSpPr>
        <p:spPr/>
        <p:txBody>
          <a:bodyPr/>
          <a:lstStyle/>
          <a:p>
            <a:fld id="{90EDC104-672A-4227-99C4-0E2CC007FDBA}" type="slidenum">
              <a:rPr lang="en-IN" smtClean="0"/>
              <a:t>42</a:t>
            </a:fld>
            <a:endParaRPr lang="en-IN"/>
          </a:p>
        </p:txBody>
      </p:sp>
      <p:sp>
        <p:nvSpPr>
          <p:cNvPr id="10" name="TextBox 9">
            <a:extLst>
              <a:ext uri="{FF2B5EF4-FFF2-40B4-BE49-F238E27FC236}">
                <a16:creationId xmlns:a16="http://schemas.microsoft.com/office/drawing/2014/main" id="{4960F468-F692-260A-8FAF-C2B7E273C82B}"/>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Innovation Outlier Detection</a:t>
            </a:r>
          </a:p>
        </p:txBody>
      </p:sp>
      <p:pic>
        <p:nvPicPr>
          <p:cNvPr id="9" name="Picture 8">
            <a:extLst>
              <a:ext uri="{FF2B5EF4-FFF2-40B4-BE49-F238E27FC236}">
                <a16:creationId xmlns:a16="http://schemas.microsoft.com/office/drawing/2014/main" id="{2CFD092A-EFB1-8943-251E-D2B5CFF0D4CA}"/>
              </a:ext>
            </a:extLst>
          </p:cNvPr>
          <p:cNvPicPr>
            <a:picLocks noChangeAspect="1"/>
          </p:cNvPicPr>
          <p:nvPr/>
        </p:nvPicPr>
        <p:blipFill>
          <a:blip r:embed="rId2"/>
          <a:stretch>
            <a:fillRect/>
          </a:stretch>
        </p:blipFill>
        <p:spPr>
          <a:xfrm>
            <a:off x="5087815" y="1271152"/>
            <a:ext cx="6637751" cy="4970736"/>
          </a:xfrm>
          <a:prstGeom prst="rect">
            <a:avLst/>
          </a:prstGeom>
        </p:spPr>
      </p:pic>
      <p:sp>
        <p:nvSpPr>
          <p:cNvPr id="3" name="TextBox 2">
            <a:extLst>
              <a:ext uri="{FF2B5EF4-FFF2-40B4-BE49-F238E27FC236}">
                <a16:creationId xmlns:a16="http://schemas.microsoft.com/office/drawing/2014/main" id="{DDA86096-4527-1EF0-5960-A3A6951EC15C}"/>
              </a:ext>
            </a:extLst>
          </p:cNvPr>
          <p:cNvSpPr txBox="1"/>
          <p:nvPr/>
        </p:nvSpPr>
        <p:spPr>
          <a:xfrm>
            <a:off x="325315" y="2879357"/>
            <a:ext cx="4762500" cy="1754326"/>
          </a:xfrm>
          <a:prstGeom prst="rect">
            <a:avLst/>
          </a:prstGeom>
          <a:noFill/>
        </p:spPr>
        <p:txBody>
          <a:bodyPr wrap="square" rtlCol="0">
            <a:spAutoFit/>
          </a:bodyPr>
          <a:lstStyle/>
          <a:p>
            <a:r>
              <a:rPr lang="en-IN" dirty="0"/>
              <a:t>The outcome highlights Qualcomm Inc. as a dominant innovator in video compression and wireless communication, along with significant radical contributions from Amazon Tech Inc. in computer vision for autonomous vehicles and Nvidia Corp. in circuit simulation.</a:t>
            </a:r>
          </a:p>
        </p:txBody>
      </p:sp>
    </p:spTree>
    <p:extLst>
      <p:ext uri="{BB962C8B-B14F-4D97-AF65-F5344CB8AC3E}">
        <p14:creationId xmlns:p14="http://schemas.microsoft.com/office/powerpoint/2010/main" val="1777126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D1883-DD68-72A4-AC1D-7876A5FDF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02D5C-6D00-7225-67A5-EC0FC7ED5911}"/>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Results and Discussion</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B73EC12E-0B61-59AF-B287-F604E0646636}"/>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0FBE8830-FE82-001E-C11E-3F064C546FB8}"/>
              </a:ext>
            </a:extLst>
          </p:cNvPr>
          <p:cNvSpPr>
            <a:spLocks noGrp="1"/>
          </p:cNvSpPr>
          <p:nvPr>
            <p:ph type="sldNum" sz="quarter" idx="12"/>
          </p:nvPr>
        </p:nvSpPr>
        <p:spPr/>
        <p:txBody>
          <a:bodyPr/>
          <a:lstStyle/>
          <a:p>
            <a:fld id="{90EDC104-672A-4227-99C4-0E2CC007FDBA}" type="slidenum">
              <a:rPr lang="en-IN" smtClean="0"/>
              <a:t>43</a:t>
            </a:fld>
            <a:endParaRPr lang="en-IN"/>
          </a:p>
        </p:txBody>
      </p:sp>
      <p:sp>
        <p:nvSpPr>
          <p:cNvPr id="10" name="TextBox 9">
            <a:extLst>
              <a:ext uri="{FF2B5EF4-FFF2-40B4-BE49-F238E27FC236}">
                <a16:creationId xmlns:a16="http://schemas.microsoft.com/office/drawing/2014/main" id="{CF769F6B-FBBE-2B32-6E7E-96309DA1342B}"/>
              </a:ext>
            </a:extLst>
          </p:cNvPr>
          <p:cNvSpPr txBox="1"/>
          <p:nvPr/>
        </p:nvSpPr>
        <p:spPr>
          <a:xfrm>
            <a:off x="695569" y="1277422"/>
            <a:ext cx="6096000" cy="523220"/>
          </a:xfrm>
          <a:prstGeom prst="rect">
            <a:avLst/>
          </a:prstGeom>
          <a:noFill/>
        </p:spPr>
        <p:txBody>
          <a:bodyPr wrap="square">
            <a:spAutoFit/>
          </a:bodyPr>
          <a:lstStyle/>
          <a:p>
            <a:pPr marL="0" lvl="0" indent="0">
              <a:buClr>
                <a:schemeClr val="dk1"/>
              </a:buClr>
              <a:buSzPts val="1100"/>
              <a:buNone/>
            </a:pPr>
            <a:r>
              <a:rPr lang="en-IN" sz="2800" b="1" dirty="0"/>
              <a:t>Innovation Outlier Detection</a:t>
            </a:r>
          </a:p>
        </p:txBody>
      </p:sp>
      <p:pic>
        <p:nvPicPr>
          <p:cNvPr id="6" name="Picture 5">
            <a:extLst>
              <a:ext uri="{FF2B5EF4-FFF2-40B4-BE49-F238E27FC236}">
                <a16:creationId xmlns:a16="http://schemas.microsoft.com/office/drawing/2014/main" id="{7A9005FB-AA53-D69C-E7F3-39B842777BFC}"/>
              </a:ext>
            </a:extLst>
          </p:cNvPr>
          <p:cNvPicPr>
            <a:picLocks noChangeAspect="1"/>
          </p:cNvPicPr>
          <p:nvPr/>
        </p:nvPicPr>
        <p:blipFill>
          <a:blip r:embed="rId2"/>
          <a:stretch>
            <a:fillRect/>
          </a:stretch>
        </p:blipFill>
        <p:spPr>
          <a:xfrm>
            <a:off x="5584896" y="1277422"/>
            <a:ext cx="5830346" cy="4904154"/>
          </a:xfrm>
          <a:prstGeom prst="rect">
            <a:avLst/>
          </a:prstGeom>
        </p:spPr>
      </p:pic>
      <p:sp>
        <p:nvSpPr>
          <p:cNvPr id="7" name="TextBox 6">
            <a:extLst>
              <a:ext uri="{FF2B5EF4-FFF2-40B4-BE49-F238E27FC236}">
                <a16:creationId xmlns:a16="http://schemas.microsoft.com/office/drawing/2014/main" id="{6FFEF7D6-E4B9-CA27-F934-EE74798BDD3B}"/>
              </a:ext>
            </a:extLst>
          </p:cNvPr>
          <p:cNvSpPr txBox="1"/>
          <p:nvPr/>
        </p:nvSpPr>
        <p:spPr>
          <a:xfrm>
            <a:off x="296898" y="2862779"/>
            <a:ext cx="5158740" cy="1754326"/>
          </a:xfrm>
          <a:prstGeom prst="rect">
            <a:avLst/>
          </a:prstGeom>
          <a:noFill/>
        </p:spPr>
        <p:txBody>
          <a:bodyPr wrap="square" rtlCol="0">
            <a:spAutoFit/>
          </a:bodyPr>
          <a:lstStyle/>
          <a:p>
            <a:r>
              <a:rPr lang="en-US" dirty="0"/>
              <a:t>The outcome highlights Nvidia Corp. and Intel Corp. as the top patenting entities by volume, while significant increases in strategic pivots are observed for Apple Inc., Google LLC, and Amazon Tech, reflecting their evolving technological focuses.</a:t>
            </a:r>
          </a:p>
          <a:p>
            <a:endParaRPr lang="en-IN" dirty="0"/>
          </a:p>
        </p:txBody>
      </p:sp>
    </p:spTree>
    <p:extLst>
      <p:ext uri="{BB962C8B-B14F-4D97-AF65-F5344CB8AC3E}">
        <p14:creationId xmlns:p14="http://schemas.microsoft.com/office/powerpoint/2010/main" val="3768477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3531F-8FC9-098C-E88A-3D9677CD1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20485-C43C-E972-AEB5-0F6506BF9A9F}"/>
              </a:ext>
            </a:extLst>
          </p:cNvPr>
          <p:cNvSpPr>
            <a:spLocks noGrp="1"/>
          </p:cNvSpPr>
          <p:nvPr>
            <p:ph type="title"/>
          </p:nvPr>
        </p:nvSpPr>
        <p:spPr>
          <a:xfrm>
            <a:off x="455246" y="136525"/>
            <a:ext cx="10515600" cy="1325563"/>
          </a:xfrm>
        </p:spPr>
        <p:txBody>
          <a:bodyPr/>
          <a:lstStyle/>
          <a:p>
            <a:r>
              <a:rPr lang="en-US" b="1" dirty="0">
                <a:latin typeface="Arial Narrow" panose="020B0606020202030204" pitchFamily="34" charset="0"/>
              </a:rPr>
              <a:t>Performance Analysis</a:t>
            </a:r>
            <a:endParaRPr lang="en-IN" b="1" dirty="0">
              <a:solidFill>
                <a:srgbClr val="FF0000"/>
              </a:solidFill>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03AAE12A-559A-564A-2C9B-0C3917E34C3F}"/>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4CF3E9F9-4B66-CC46-6249-D324738DC2FC}"/>
              </a:ext>
            </a:extLst>
          </p:cNvPr>
          <p:cNvSpPr>
            <a:spLocks noGrp="1"/>
          </p:cNvSpPr>
          <p:nvPr>
            <p:ph type="sldNum" sz="quarter" idx="12"/>
          </p:nvPr>
        </p:nvSpPr>
        <p:spPr/>
        <p:txBody>
          <a:bodyPr/>
          <a:lstStyle/>
          <a:p>
            <a:fld id="{90EDC104-672A-4227-99C4-0E2CC007FDBA}" type="slidenum">
              <a:rPr lang="en-IN" smtClean="0"/>
              <a:t>44</a:t>
            </a:fld>
            <a:endParaRPr lang="en-IN"/>
          </a:p>
        </p:txBody>
      </p:sp>
      <p:sp>
        <p:nvSpPr>
          <p:cNvPr id="3" name="TextBox 2">
            <a:extLst>
              <a:ext uri="{FF2B5EF4-FFF2-40B4-BE49-F238E27FC236}">
                <a16:creationId xmlns:a16="http://schemas.microsoft.com/office/drawing/2014/main" id="{1309AACD-CDF4-0AED-8455-7F3880F8542B}"/>
              </a:ext>
            </a:extLst>
          </p:cNvPr>
          <p:cNvSpPr txBox="1"/>
          <p:nvPr/>
        </p:nvSpPr>
        <p:spPr>
          <a:xfrm>
            <a:off x="348218" y="1462088"/>
            <a:ext cx="11495564" cy="3416320"/>
          </a:xfrm>
          <a:prstGeom prst="rect">
            <a:avLst/>
          </a:prstGeom>
          <a:noFill/>
        </p:spPr>
        <p:txBody>
          <a:bodyPr wrap="square" rtlCol="0">
            <a:spAutoFit/>
          </a:bodyPr>
          <a:lstStyle/>
          <a:p>
            <a:r>
              <a:rPr lang="en-US" sz="2400" dirty="0"/>
              <a:t>The project’s findings align well with real-world trends in autonomous vehicle innovation. Key insights—such as the rise of deep learning, dominance of Intel, Nvidia, and Qualcomm, and the emergence of technologies like Perception &amp; Sensing and V2X Communication—closely reflect actual industry dynamics. Patent clustering clearly distinguished technical domains, and trend/outlier analyses yielded actionable intelligence. However, some minor mismatches emerged—for instance, the declining trend observed in reinforcement learning contradicts its growing use in real-world AV perception and decision systems. Such discrepancies likely stem from dataset scope or keyword limitations. Still, the pipeline successfully uncovered relevant and strategic insights with high interpretability.</a:t>
            </a:r>
            <a:endParaRPr lang="en-IN" sz="2400" dirty="0"/>
          </a:p>
        </p:txBody>
      </p:sp>
    </p:spTree>
    <p:extLst>
      <p:ext uri="{BB962C8B-B14F-4D97-AF65-F5344CB8AC3E}">
        <p14:creationId xmlns:p14="http://schemas.microsoft.com/office/powerpoint/2010/main" val="2288206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Conclusion</a:t>
            </a:r>
            <a:endParaRPr lang="en-IN" b="1" dirty="0">
              <a:latin typeface="Arial Narrow" panose="020B0606020202030204" pitchFamily="34" charset="0"/>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dirty="0"/>
              <a:t>I successfully analyzed 667 patents from the US autonomous vehicle industry and extracted both broad trends and nuanced insights. Through semantic clustering, I uncovered distinct technological focus areas and identified which companies were leading development within each cluster. Innovation trend analysis helped reveal statistically significant rising and declining technologies, enhanced further through domain-specific curation. By leveraging LLMs, I transformed unstructured patent text into structured formats, enabling a detailed technology emergence analysis. Finally, my outlier detection pipeline highlighted radically innovative patents and strategic pivots by major players. Altogether, this project demonstrated how NLP and machine learning can unlock deep, actionable intelligence from large-scale patent data.</a:t>
            </a:r>
          </a:p>
          <a:p>
            <a:endParaRPr lang="en-IN" dirty="0"/>
          </a:p>
        </p:txBody>
      </p:sp>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45</a:t>
            </a:fld>
            <a:endParaRPr lang="en-IN"/>
          </a:p>
        </p:txBody>
      </p:sp>
    </p:spTree>
    <p:extLst>
      <p:ext uri="{BB962C8B-B14F-4D97-AF65-F5344CB8AC3E}">
        <p14:creationId xmlns:p14="http://schemas.microsoft.com/office/powerpoint/2010/main" val="558116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Future Enhancement</a:t>
            </a:r>
            <a:endParaRPr lang="en-IN" b="1" dirty="0">
              <a:latin typeface="Arial Narrow" panose="020B0606020202030204" pitchFamily="34" charset="0"/>
            </a:endParaRPr>
          </a:p>
        </p:txBody>
      </p:sp>
      <p:sp>
        <p:nvSpPr>
          <p:cNvPr id="3" name="Content Placeholder 2"/>
          <p:cNvSpPr>
            <a:spLocks noGrp="1"/>
          </p:cNvSpPr>
          <p:nvPr>
            <p:ph idx="1"/>
          </p:nvPr>
        </p:nvSpPr>
        <p:spPr/>
        <p:txBody>
          <a:bodyPr/>
          <a:lstStyle/>
          <a:p>
            <a:r>
              <a:rPr lang="en-US" dirty="0"/>
              <a:t>Enhance result quality by refining methodologies to reduce noise and improve accuracy in trend and outlier detection.</a:t>
            </a:r>
          </a:p>
          <a:p>
            <a:r>
              <a:rPr lang="en-US" dirty="0"/>
              <a:t>Develop a more structured and automated pipeline to streamline data handling, analysis, and visualization workflows.</a:t>
            </a:r>
          </a:p>
          <a:p>
            <a:r>
              <a:rPr lang="en-US" dirty="0"/>
              <a:t>Implement deeper predictive modeling techniques to strengthen technology emergence analysis and provide more forward-looking insights.</a:t>
            </a:r>
            <a:endParaRPr lang="en-IN" dirty="0"/>
          </a:p>
        </p:txBody>
      </p:sp>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46</a:t>
            </a:fld>
            <a:endParaRPr lang="en-IN"/>
          </a:p>
        </p:txBody>
      </p:sp>
    </p:spTree>
    <p:extLst>
      <p:ext uri="{BB962C8B-B14F-4D97-AF65-F5344CB8AC3E}">
        <p14:creationId xmlns:p14="http://schemas.microsoft.com/office/powerpoint/2010/main" val="1810526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References</a:t>
            </a:r>
            <a:endParaRPr lang="en-IN" b="1" dirty="0">
              <a:latin typeface="Arial Narrow" panose="020B0606020202030204" pitchFamily="34" charset="0"/>
            </a:endParaRPr>
          </a:p>
        </p:txBody>
      </p:sp>
      <p:sp>
        <p:nvSpPr>
          <p:cNvPr id="3" name="Content Placeholder 2"/>
          <p:cNvSpPr>
            <a:spLocks noGrp="1"/>
          </p:cNvSpPr>
          <p:nvPr>
            <p:ph idx="1"/>
          </p:nvPr>
        </p:nvSpPr>
        <p:spPr>
          <a:xfrm>
            <a:off x="838200" y="1518699"/>
            <a:ext cx="10515600" cy="4658264"/>
          </a:xfrm>
        </p:spPr>
        <p:txBody>
          <a:bodyPr>
            <a:normAutofit fontScale="77500" lnSpcReduction="20000"/>
          </a:bodyPr>
          <a:lstStyle/>
          <a:p>
            <a:r>
              <a:rPr lang="en-US" sz="2000" b="1" dirty="0">
                <a:latin typeface="Arial Narrow" panose="020B0606020202030204" pitchFamily="34" charset="0"/>
              </a:rPr>
              <a:t>Base Paper:</a:t>
            </a:r>
          </a:p>
          <a:p>
            <a:pPr lvl="1"/>
            <a:r>
              <a:rPr lang="en-US" sz="2100" dirty="0"/>
              <a:t>Trappey, A. J. C., Trappey, C. V., Wu, J.-L., &amp; Wang, J. W. C. (2020). Intelligent compilation of patent summaries using machine learning and natural language processing techniques. </a:t>
            </a:r>
            <a:r>
              <a:rPr lang="en-US" sz="2100" i="1" dirty="0"/>
              <a:t>Advanced Engineering Informatics, 43</a:t>
            </a:r>
            <a:r>
              <a:rPr lang="en-US" sz="2100" dirty="0"/>
              <a:t>, 101027. </a:t>
            </a:r>
            <a:r>
              <a:rPr lang="en-US" sz="2100" dirty="0">
                <a:hlinkClick r:id="rId2"/>
              </a:rPr>
              <a:t>https://doi.org/10.1016/j.aei.2019.101027</a:t>
            </a:r>
            <a:endParaRPr lang="en-US" sz="2100" dirty="0"/>
          </a:p>
          <a:p>
            <a:pPr lvl="1"/>
            <a:r>
              <a:rPr lang="en-IN" sz="2100" dirty="0">
                <a:hlinkClick r:id="rId3"/>
              </a:rPr>
              <a:t>Link to Paper</a:t>
            </a:r>
            <a:endParaRPr lang="en-US" sz="2100" b="1" dirty="0">
              <a:latin typeface="Arial Narrow" panose="020B0606020202030204" pitchFamily="34" charset="0"/>
            </a:endParaRPr>
          </a:p>
          <a:p>
            <a:r>
              <a:rPr lang="en-IN" sz="2000" b="1" dirty="0">
                <a:latin typeface="Arial Narrow" panose="020B0606020202030204" pitchFamily="34" charset="0"/>
              </a:rPr>
              <a:t>Paper I:</a:t>
            </a:r>
          </a:p>
          <a:p>
            <a:pPr lvl="1"/>
            <a:r>
              <a:rPr lang="en-US" sz="2100" dirty="0"/>
              <a:t>Cho, R. L. T., Liu, J. S., &amp; Ho, M. H. C. (2021). The development of autonomous driving technology: perspectives from patent citation analysis. </a:t>
            </a:r>
            <a:r>
              <a:rPr lang="en-US" sz="2100" i="1" dirty="0"/>
              <a:t>Transport Reviews</a:t>
            </a:r>
            <a:r>
              <a:rPr lang="en-US" sz="2100" dirty="0"/>
              <a:t>, </a:t>
            </a:r>
            <a:r>
              <a:rPr lang="en-US" sz="2100" i="1" dirty="0"/>
              <a:t>41</a:t>
            </a:r>
            <a:r>
              <a:rPr lang="en-US" sz="2100" dirty="0"/>
              <a:t>(5), 685–711. </a:t>
            </a:r>
            <a:r>
              <a:rPr lang="en-US" sz="2100" dirty="0">
                <a:hlinkClick r:id="rId4"/>
              </a:rPr>
              <a:t>https://doi.org/10.1080/01441647.2021.1879310</a:t>
            </a:r>
            <a:endParaRPr lang="en-IN" sz="2100" b="1" dirty="0">
              <a:latin typeface="Arial Narrow" panose="020B0606020202030204" pitchFamily="34" charset="0"/>
            </a:endParaRPr>
          </a:p>
          <a:p>
            <a:pPr lvl="1"/>
            <a:r>
              <a:rPr lang="en-IN" sz="2100" dirty="0">
                <a:hlinkClick r:id="rId5"/>
              </a:rPr>
              <a:t>Link to Paper</a:t>
            </a:r>
            <a:endParaRPr lang="en-IN" sz="2100" dirty="0"/>
          </a:p>
          <a:p>
            <a:r>
              <a:rPr lang="en-IN" sz="2000" b="1" dirty="0">
                <a:latin typeface="Arial Narrow" panose="020B0606020202030204" pitchFamily="34" charset="0"/>
              </a:rPr>
              <a:t>Paper II:</a:t>
            </a:r>
          </a:p>
          <a:p>
            <a:pPr lvl="1"/>
            <a:r>
              <a:rPr lang="en-US" sz="2000" dirty="0"/>
              <a:t>Kim, G., &amp; Bae, J. (2017). A novel approach to forecast promising technology through patent analysis. </a:t>
            </a:r>
            <a:r>
              <a:rPr lang="en-US" sz="2000" i="1" dirty="0"/>
              <a:t>Technological Forecasting and Social Change, 117</a:t>
            </a:r>
            <a:r>
              <a:rPr lang="en-US" sz="2000" dirty="0"/>
              <a:t>, 228–237. </a:t>
            </a:r>
            <a:r>
              <a:rPr lang="en-US" sz="2000" dirty="0">
                <a:hlinkClick r:id="rId6"/>
              </a:rPr>
              <a:t>https://doi.org/10.1016/j.techfore.2016.11.023</a:t>
            </a:r>
            <a:endParaRPr lang="en-US" sz="2000" dirty="0"/>
          </a:p>
          <a:p>
            <a:pPr lvl="1"/>
            <a:r>
              <a:rPr lang="en-US" sz="2300" dirty="0">
                <a:solidFill>
                  <a:srgbClr val="000000"/>
                </a:solidFill>
                <a:hlinkClick r:id="rId7"/>
              </a:rPr>
              <a:t>Link to Paper</a:t>
            </a:r>
            <a:endParaRPr lang="en-IN" sz="2300" u="sng" dirty="0">
              <a:solidFill>
                <a:srgbClr val="1155CC"/>
              </a:solidFill>
            </a:endParaRPr>
          </a:p>
          <a:p>
            <a:r>
              <a:rPr lang="en-IN" sz="2000" b="1" dirty="0">
                <a:latin typeface="Arial Narrow" panose="020B0606020202030204" pitchFamily="34" charset="0"/>
              </a:rPr>
              <a:t>Paper III:</a:t>
            </a:r>
          </a:p>
          <a:p>
            <a:pPr lvl="1"/>
            <a:r>
              <a:rPr lang="en-IN" sz="2000" dirty="0"/>
              <a:t>Lattimer, B., Chen, P. H., Zhang, X., &amp; Yang, Y. (2023). Fast and accurate factual inconsistency detection over long documents. In H. </a:t>
            </a:r>
            <a:r>
              <a:rPr lang="en-IN" sz="2000" dirty="0" err="1"/>
              <a:t>Bouamor</a:t>
            </a:r>
            <a:r>
              <a:rPr lang="en-IN" sz="2000" dirty="0"/>
              <a:t>, J. Pino, &amp; K. Bali (Eds.), </a:t>
            </a:r>
            <a:r>
              <a:rPr lang="en-IN" sz="2000" i="1" dirty="0"/>
              <a:t>Proceedings of the 2023 Conference on Empirical Methods in Natural Language Processing</a:t>
            </a:r>
            <a:r>
              <a:rPr lang="en-IN" sz="2000" dirty="0"/>
              <a:t> (pp. 1691-1703). Association for Computational Linguistics. </a:t>
            </a:r>
            <a:r>
              <a:rPr lang="en-IN" sz="2000" dirty="0">
                <a:hlinkClick r:id="rId8"/>
              </a:rPr>
              <a:t>https://doi.org/10.18653/v1/2023.emnlp-main.105</a:t>
            </a:r>
            <a:endParaRPr lang="en-IN" sz="2000" dirty="0"/>
          </a:p>
          <a:p>
            <a:pPr lvl="1"/>
            <a:r>
              <a:rPr lang="en-US" sz="2300" dirty="0">
                <a:solidFill>
                  <a:srgbClr val="000000"/>
                </a:solidFill>
                <a:hlinkClick r:id="rId9"/>
              </a:rPr>
              <a:t>Link to Paper</a:t>
            </a:r>
            <a:endParaRPr lang="en-IN" sz="2300" b="1" dirty="0"/>
          </a:p>
        </p:txBody>
      </p:sp>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47</a:t>
            </a:fld>
            <a:endParaRPr lang="en-IN"/>
          </a:p>
        </p:txBody>
      </p:sp>
    </p:spTree>
    <p:extLst>
      <p:ext uri="{BB962C8B-B14F-4D97-AF65-F5344CB8AC3E}">
        <p14:creationId xmlns:p14="http://schemas.microsoft.com/office/powerpoint/2010/main" val="3134518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1528763" algn="l"/>
              </a:tabLst>
            </a:pPr>
            <a:r>
              <a:rPr lang="en-US" b="1" dirty="0">
                <a:latin typeface="Arial Narrow" panose="020B0606020202030204" pitchFamily="34" charset="0"/>
              </a:rPr>
              <a:t>Problem Statement</a:t>
            </a:r>
            <a:endParaRPr lang="en-IN" b="1" dirty="0">
              <a:latin typeface="Arial Narrow" panose="020B0606020202030204" pitchFamily="34" charset="0"/>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a:t>Patents represent critical early indicators of technological innovation, yet their unstructured format limits strategic intelligence extraction in fast-moving industries like autonomous vehicles. Traditional patent analysis relies on manual review or simple keyword searches, failing to capture semantic relationships and temporal dynamics essential for understanding technology evolution. This project addresses the challenge of transforming unstructured patent text into actionable intelligence through an integrated NLP-to-ML pipeline. By combining semantic clustering, trend analysis, and LLM-enhanced structuring, we systematically extract innovation patterns, identify emerging technologies, and detect strategic pivots across 667 AV patents from leading companies. The objective is to demonstrate how advanced text analytics can enable real-time competitive intelligence, support innovation outlier detection, and inform strategic R&amp;D decisions in the rapidly evolving autonomous vehicle ecosystem.</a:t>
            </a:r>
            <a:endParaRPr lang="en-IN" dirty="0"/>
          </a:p>
        </p:txBody>
      </p:sp>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5</a:t>
            </a:fld>
            <a:endParaRPr lang="en-IN"/>
          </a:p>
        </p:txBody>
      </p:sp>
    </p:spTree>
    <p:extLst>
      <p:ext uri="{BB962C8B-B14F-4D97-AF65-F5344CB8AC3E}">
        <p14:creationId xmlns:p14="http://schemas.microsoft.com/office/powerpoint/2010/main" val="2439949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Narrow" panose="020B0606020202030204" pitchFamily="34" charset="0"/>
              </a:rPr>
              <a:t>Objectives</a:t>
            </a:r>
            <a:endParaRPr lang="en-IN" dirty="0">
              <a:latin typeface="Arial Narrow" panose="020B0606020202030204" pitchFamily="34" charset="0"/>
            </a:endParaRPr>
          </a:p>
        </p:txBody>
      </p:sp>
      <p:sp>
        <p:nvSpPr>
          <p:cNvPr id="3" name="Content Placeholder 2"/>
          <p:cNvSpPr>
            <a:spLocks noGrp="1"/>
          </p:cNvSpPr>
          <p:nvPr>
            <p:ph idx="1"/>
          </p:nvPr>
        </p:nvSpPr>
        <p:spPr/>
        <p:txBody>
          <a:bodyPr>
            <a:normAutofit fontScale="62500" lnSpcReduction="20000"/>
          </a:bodyPr>
          <a:lstStyle/>
          <a:p>
            <a:pPr marL="0" indent="0">
              <a:buNone/>
            </a:pPr>
            <a:r>
              <a:rPr lang="en-US" dirty="0"/>
              <a:t>General Objective</a:t>
            </a:r>
          </a:p>
          <a:p>
            <a:r>
              <a:rPr lang="en-US" dirty="0"/>
              <a:t>To develop an integrated NLP-to-ML pipeline for transforming unstructured AV patent data into structured intelligence that enables strategic decision-making and competitive analysis in the autonomous vehicle industry.</a:t>
            </a:r>
          </a:p>
          <a:p>
            <a:pPr marL="0" indent="0">
              <a:buNone/>
            </a:pPr>
            <a:r>
              <a:rPr lang="en-US" dirty="0"/>
              <a:t>Specific Objectives</a:t>
            </a:r>
          </a:p>
          <a:p>
            <a:r>
              <a:rPr lang="en-US" dirty="0"/>
              <a:t>Data Infrastructure Development: Construct a comprehensive dataset of 667 US AV patents with full-text extraction, metadata preprocessing, and structured storage in JSONL format for downstream analysis.</a:t>
            </a:r>
          </a:p>
          <a:p>
            <a:r>
              <a:rPr lang="en-US" dirty="0"/>
              <a:t>Semantic Pattern Discovery: Apply advanced NLP techniques including SBERT embeddings, UMAP dimensionality reduction, and clustering algorithms to uncover hidden technological relationships and patent groupings.</a:t>
            </a:r>
          </a:p>
          <a:p>
            <a:r>
              <a:rPr lang="en-US" dirty="0"/>
              <a:t>Temporal Innovation Analysis: Implement trend analysis methodologies to identify emerging and declining technologies, measuring innovation trajectories across time periods using curated AV-specific terminology.</a:t>
            </a:r>
          </a:p>
          <a:p>
            <a:r>
              <a:rPr lang="en-US" dirty="0"/>
              <a:t>LLM-Enhanced Structuring: Leverage Gemini API to transform unstructured patent text into machine-interpretable features including novelty aspects, problem-solution mappings, and categorical classifications.</a:t>
            </a:r>
          </a:p>
          <a:p>
            <a:r>
              <a:rPr lang="en-US" dirty="0"/>
              <a:t>Strategic Intelligence Extraction: Deploy Prophet-based emergence analysis, anomaly detection algorithms, and similarity matching to identify innovation outliers, strategic pivots, and competitive positioning insights.</a:t>
            </a:r>
            <a:endParaRPr lang="en-IN" dirty="0"/>
          </a:p>
        </p:txBody>
      </p:sp>
      <p:sp>
        <p:nvSpPr>
          <p:cNvPr id="4" name="Footer Placeholder 3"/>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6</a:t>
            </a:fld>
            <a:endParaRPr lang="en-IN"/>
          </a:p>
        </p:txBody>
      </p:sp>
    </p:spTree>
    <p:extLst>
      <p:ext uri="{BB962C8B-B14F-4D97-AF65-F5344CB8AC3E}">
        <p14:creationId xmlns:p14="http://schemas.microsoft.com/office/powerpoint/2010/main" val="4214013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5C70-A359-C47A-660A-869C96579311}"/>
              </a:ext>
            </a:extLst>
          </p:cNvPr>
          <p:cNvSpPr>
            <a:spLocks noGrp="1"/>
          </p:cNvSpPr>
          <p:nvPr>
            <p:ph type="title"/>
          </p:nvPr>
        </p:nvSpPr>
        <p:spPr/>
        <p:txBody>
          <a:bodyPr/>
          <a:lstStyle/>
          <a:p>
            <a:r>
              <a:rPr lang="en-US" b="1" dirty="0">
                <a:latin typeface="Arial Narrow" panose="020B0606020202030204" pitchFamily="34" charset="0"/>
              </a:rPr>
              <a:t>Exploratory Data Analysis</a:t>
            </a:r>
            <a:endParaRPr lang="en-IN"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1D793198-82D3-49B9-F73A-AA7FE71A8FDD}"/>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E23F1615-166E-CB88-7CF0-08E33BAFB961}"/>
              </a:ext>
            </a:extLst>
          </p:cNvPr>
          <p:cNvSpPr>
            <a:spLocks noGrp="1"/>
          </p:cNvSpPr>
          <p:nvPr>
            <p:ph type="sldNum" sz="quarter" idx="12"/>
          </p:nvPr>
        </p:nvSpPr>
        <p:spPr/>
        <p:txBody>
          <a:bodyPr/>
          <a:lstStyle/>
          <a:p>
            <a:fld id="{90EDC104-672A-4227-99C4-0E2CC007FDBA}" type="slidenum">
              <a:rPr lang="en-IN" smtClean="0"/>
              <a:t>7</a:t>
            </a:fld>
            <a:endParaRPr lang="en-IN"/>
          </a:p>
        </p:txBody>
      </p:sp>
      <p:pic>
        <p:nvPicPr>
          <p:cNvPr id="7" name="Picture 6">
            <a:extLst>
              <a:ext uri="{FF2B5EF4-FFF2-40B4-BE49-F238E27FC236}">
                <a16:creationId xmlns:a16="http://schemas.microsoft.com/office/drawing/2014/main" id="{567624C4-9796-B48E-BD70-AB29BFC585EA}"/>
              </a:ext>
            </a:extLst>
          </p:cNvPr>
          <p:cNvPicPr>
            <a:picLocks noChangeAspect="1"/>
          </p:cNvPicPr>
          <p:nvPr/>
        </p:nvPicPr>
        <p:blipFill>
          <a:blip r:embed="rId2"/>
          <a:stretch>
            <a:fillRect/>
          </a:stretch>
        </p:blipFill>
        <p:spPr>
          <a:xfrm>
            <a:off x="220749" y="1404612"/>
            <a:ext cx="8446514" cy="4843252"/>
          </a:xfrm>
          <a:prstGeom prst="rect">
            <a:avLst/>
          </a:prstGeom>
        </p:spPr>
      </p:pic>
      <p:sp>
        <p:nvSpPr>
          <p:cNvPr id="10" name="TextBox 9">
            <a:extLst>
              <a:ext uri="{FF2B5EF4-FFF2-40B4-BE49-F238E27FC236}">
                <a16:creationId xmlns:a16="http://schemas.microsoft.com/office/drawing/2014/main" id="{79C7356C-6B69-E955-09EA-A6CE77AEABFC}"/>
              </a:ext>
            </a:extLst>
          </p:cNvPr>
          <p:cNvSpPr txBox="1"/>
          <p:nvPr/>
        </p:nvSpPr>
        <p:spPr>
          <a:xfrm>
            <a:off x="8763000" y="2690336"/>
            <a:ext cx="3009900" cy="1477328"/>
          </a:xfrm>
          <a:prstGeom prst="rect">
            <a:avLst/>
          </a:prstGeom>
          <a:noFill/>
        </p:spPr>
        <p:txBody>
          <a:bodyPr wrap="square" rtlCol="0">
            <a:spAutoFit/>
          </a:bodyPr>
          <a:lstStyle/>
          <a:p>
            <a:r>
              <a:rPr lang="en-US" dirty="0"/>
              <a:t>The patent publication data from 2020 to 2024 demonstrates a consistent and significant upward trend in innovation.</a:t>
            </a:r>
            <a:endParaRPr lang="en-IN" dirty="0"/>
          </a:p>
        </p:txBody>
      </p:sp>
    </p:spTree>
    <p:extLst>
      <p:ext uri="{BB962C8B-B14F-4D97-AF65-F5344CB8AC3E}">
        <p14:creationId xmlns:p14="http://schemas.microsoft.com/office/powerpoint/2010/main" val="2292904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0C38B-7E33-7843-F613-E13C3257D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4C910F-5C90-2A94-A463-C8B43A967BFE}"/>
              </a:ext>
            </a:extLst>
          </p:cNvPr>
          <p:cNvSpPr>
            <a:spLocks noGrp="1"/>
          </p:cNvSpPr>
          <p:nvPr>
            <p:ph type="title"/>
          </p:nvPr>
        </p:nvSpPr>
        <p:spPr/>
        <p:txBody>
          <a:bodyPr/>
          <a:lstStyle/>
          <a:p>
            <a:r>
              <a:rPr lang="en-US" b="1" dirty="0">
                <a:latin typeface="Arial Narrow" panose="020B0606020202030204" pitchFamily="34" charset="0"/>
              </a:rPr>
              <a:t>Exploratory Data Analysis</a:t>
            </a:r>
            <a:endParaRPr lang="en-IN"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35B22384-08CC-1BB7-9F10-0AF07A18F633}"/>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C4BD125E-54C0-CF89-A780-669CEC75D1B7}"/>
              </a:ext>
            </a:extLst>
          </p:cNvPr>
          <p:cNvSpPr>
            <a:spLocks noGrp="1"/>
          </p:cNvSpPr>
          <p:nvPr>
            <p:ph type="sldNum" sz="quarter" idx="12"/>
          </p:nvPr>
        </p:nvSpPr>
        <p:spPr/>
        <p:txBody>
          <a:bodyPr/>
          <a:lstStyle/>
          <a:p>
            <a:fld id="{90EDC104-672A-4227-99C4-0E2CC007FDBA}" type="slidenum">
              <a:rPr lang="en-IN" smtClean="0"/>
              <a:t>8</a:t>
            </a:fld>
            <a:endParaRPr lang="en-IN"/>
          </a:p>
        </p:txBody>
      </p:sp>
      <p:pic>
        <p:nvPicPr>
          <p:cNvPr id="6" name="Picture 5">
            <a:extLst>
              <a:ext uri="{FF2B5EF4-FFF2-40B4-BE49-F238E27FC236}">
                <a16:creationId xmlns:a16="http://schemas.microsoft.com/office/drawing/2014/main" id="{D09B133F-D44F-D1E7-EE94-8C81E3B80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83" y="1469292"/>
            <a:ext cx="6568094" cy="4700856"/>
          </a:xfrm>
          <a:prstGeom prst="rect">
            <a:avLst/>
          </a:prstGeom>
        </p:spPr>
      </p:pic>
      <p:sp>
        <p:nvSpPr>
          <p:cNvPr id="8" name="TextBox 7">
            <a:extLst>
              <a:ext uri="{FF2B5EF4-FFF2-40B4-BE49-F238E27FC236}">
                <a16:creationId xmlns:a16="http://schemas.microsoft.com/office/drawing/2014/main" id="{A630703A-B9BD-8C4E-D39A-E64F646977CE}"/>
              </a:ext>
            </a:extLst>
          </p:cNvPr>
          <p:cNvSpPr txBox="1"/>
          <p:nvPr/>
        </p:nvSpPr>
        <p:spPr>
          <a:xfrm>
            <a:off x="7658100" y="3006269"/>
            <a:ext cx="3505200" cy="1200329"/>
          </a:xfrm>
          <a:prstGeom prst="rect">
            <a:avLst/>
          </a:prstGeom>
          <a:noFill/>
        </p:spPr>
        <p:txBody>
          <a:bodyPr wrap="square" rtlCol="0">
            <a:spAutoFit/>
          </a:bodyPr>
          <a:lstStyle/>
          <a:p>
            <a:r>
              <a:rPr lang="en-US" dirty="0"/>
              <a:t>The bar chart highlights Intel Corp. and Nvidia Corp. as the leading innovators in terms of patent volume.</a:t>
            </a:r>
            <a:endParaRPr lang="en-IN" dirty="0"/>
          </a:p>
        </p:txBody>
      </p:sp>
    </p:spTree>
    <p:extLst>
      <p:ext uri="{BB962C8B-B14F-4D97-AF65-F5344CB8AC3E}">
        <p14:creationId xmlns:p14="http://schemas.microsoft.com/office/powerpoint/2010/main" val="224691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C7E39-5C8E-15C2-332A-4D407776A7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F84B1C-5635-A4DF-8FF7-63C47DCC1BA1}"/>
              </a:ext>
            </a:extLst>
          </p:cNvPr>
          <p:cNvSpPr>
            <a:spLocks noGrp="1"/>
          </p:cNvSpPr>
          <p:nvPr>
            <p:ph type="title"/>
          </p:nvPr>
        </p:nvSpPr>
        <p:spPr/>
        <p:txBody>
          <a:bodyPr/>
          <a:lstStyle/>
          <a:p>
            <a:r>
              <a:rPr lang="en-US" b="1" dirty="0">
                <a:latin typeface="Arial Narrow" panose="020B0606020202030204" pitchFamily="34" charset="0"/>
              </a:rPr>
              <a:t>Exploratory Data Analysis</a:t>
            </a:r>
            <a:endParaRPr lang="en-IN"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93E62562-8D3A-DA68-F21E-294BE521D7C5}"/>
              </a:ext>
            </a:extLst>
          </p:cNvPr>
          <p:cNvSpPr>
            <a:spLocks noGrp="1"/>
          </p:cNvSpPr>
          <p:nvPr>
            <p:ph type="ftr" sz="quarter" idx="11"/>
          </p:nvPr>
        </p:nvSpPr>
        <p:spPr/>
        <p:txBody>
          <a:bodyPr/>
          <a:lstStyle/>
          <a:p>
            <a:r>
              <a:rPr lang="en-US" b="1" dirty="0"/>
              <a:t>CS7610</a:t>
            </a:r>
            <a:endParaRPr lang="en-US" b="1" dirty="0">
              <a:latin typeface="Arial Narrow" panose="020B0606020202030204" pitchFamily="34" charset="0"/>
            </a:endParaRPr>
          </a:p>
          <a:p>
            <a:r>
              <a:rPr lang="en-IN" b="1" dirty="0">
                <a:latin typeface="Arial Narrow" panose="020B0606020202030204" pitchFamily="34" charset="0"/>
              </a:rPr>
              <a:t> CAPSTONE PROJECT  , PGP, ICER, VIT Bangalore</a:t>
            </a:r>
          </a:p>
        </p:txBody>
      </p:sp>
      <p:sp>
        <p:nvSpPr>
          <p:cNvPr id="5" name="Slide Number Placeholder 4">
            <a:extLst>
              <a:ext uri="{FF2B5EF4-FFF2-40B4-BE49-F238E27FC236}">
                <a16:creationId xmlns:a16="http://schemas.microsoft.com/office/drawing/2014/main" id="{62596E16-0807-96A5-C1AE-D61BE5F417F8}"/>
              </a:ext>
            </a:extLst>
          </p:cNvPr>
          <p:cNvSpPr>
            <a:spLocks noGrp="1"/>
          </p:cNvSpPr>
          <p:nvPr>
            <p:ph type="sldNum" sz="quarter" idx="12"/>
          </p:nvPr>
        </p:nvSpPr>
        <p:spPr/>
        <p:txBody>
          <a:bodyPr/>
          <a:lstStyle/>
          <a:p>
            <a:fld id="{90EDC104-672A-4227-99C4-0E2CC007FDBA}" type="slidenum">
              <a:rPr lang="en-IN" smtClean="0"/>
              <a:t>9</a:t>
            </a:fld>
            <a:endParaRPr lang="en-IN"/>
          </a:p>
        </p:txBody>
      </p:sp>
      <p:pic>
        <p:nvPicPr>
          <p:cNvPr id="6" name="Picture 5">
            <a:extLst>
              <a:ext uri="{FF2B5EF4-FFF2-40B4-BE49-F238E27FC236}">
                <a16:creationId xmlns:a16="http://schemas.microsoft.com/office/drawing/2014/main" id="{DD6A4C64-F440-7765-34AA-7A8011B1553A}"/>
              </a:ext>
            </a:extLst>
          </p:cNvPr>
          <p:cNvPicPr>
            <a:picLocks noChangeAspect="1"/>
          </p:cNvPicPr>
          <p:nvPr/>
        </p:nvPicPr>
        <p:blipFill>
          <a:blip r:embed="rId2"/>
          <a:stretch>
            <a:fillRect/>
          </a:stretch>
        </p:blipFill>
        <p:spPr>
          <a:xfrm>
            <a:off x="282053" y="1406833"/>
            <a:ext cx="7316200" cy="4874754"/>
          </a:xfrm>
          <a:prstGeom prst="rect">
            <a:avLst/>
          </a:prstGeom>
        </p:spPr>
      </p:pic>
      <p:sp>
        <p:nvSpPr>
          <p:cNvPr id="7" name="TextBox 6">
            <a:extLst>
              <a:ext uri="{FF2B5EF4-FFF2-40B4-BE49-F238E27FC236}">
                <a16:creationId xmlns:a16="http://schemas.microsoft.com/office/drawing/2014/main" id="{255DAF48-0F85-B0F6-1469-8EB39FB522CA}"/>
              </a:ext>
            </a:extLst>
          </p:cNvPr>
          <p:cNvSpPr txBox="1"/>
          <p:nvPr/>
        </p:nvSpPr>
        <p:spPr>
          <a:xfrm>
            <a:off x="7856220" y="3134372"/>
            <a:ext cx="3970020" cy="1200329"/>
          </a:xfrm>
          <a:prstGeom prst="rect">
            <a:avLst/>
          </a:prstGeom>
          <a:noFill/>
        </p:spPr>
        <p:txBody>
          <a:bodyPr wrap="square" rtlCol="0">
            <a:spAutoFit/>
          </a:bodyPr>
          <a:lstStyle/>
          <a:p>
            <a:r>
              <a:rPr lang="en-US" dirty="0"/>
              <a:t>The chart identifies Hu </a:t>
            </a:r>
            <a:r>
              <a:rPr lang="en-US" dirty="0" err="1"/>
              <a:t>Jiangtao</a:t>
            </a:r>
            <a:r>
              <a:rPr lang="en-US" dirty="0"/>
              <a:t> as the leading inventor by document count, significantly ahead of other prolific individuals listed.</a:t>
            </a:r>
            <a:endParaRPr lang="en-IN" dirty="0"/>
          </a:p>
        </p:txBody>
      </p:sp>
    </p:spTree>
    <p:extLst>
      <p:ext uri="{BB962C8B-B14F-4D97-AF65-F5344CB8AC3E}">
        <p14:creationId xmlns:p14="http://schemas.microsoft.com/office/powerpoint/2010/main" val="2144311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5134</TotalTime>
  <Words>3568</Words>
  <Application>Microsoft Office PowerPoint</Application>
  <PresentationFormat>Widescreen</PresentationFormat>
  <Paragraphs>336</Paragraphs>
  <Slides>47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Arial Narrow</vt:lpstr>
      <vt:lpstr>Calibri</vt:lpstr>
      <vt:lpstr>Calibri Light</vt:lpstr>
      <vt:lpstr>Mongolian Baiti</vt:lpstr>
      <vt:lpstr>Office Theme</vt:lpstr>
      <vt:lpstr>Analyzing Technological Trends in Autonomous Vehicles through Patent Text Mining and Predictive Modeling   </vt:lpstr>
      <vt:lpstr>Abstract</vt:lpstr>
      <vt:lpstr>Introduction</vt:lpstr>
      <vt:lpstr>Need of study</vt:lpstr>
      <vt:lpstr>Problem Statement</vt:lpstr>
      <vt:lpstr>Objectives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Proposed Methodology</vt:lpstr>
      <vt:lpstr>Proposed Methodology</vt:lpstr>
      <vt:lpstr>Proposed Methodology</vt:lpstr>
      <vt:lpstr>Proposed Methodology</vt:lpstr>
      <vt:lpstr>Proposed Methodology</vt:lpstr>
      <vt:lpstr>Proposed Methodology</vt:lpstr>
      <vt:lpstr>Proposed Methodology</vt:lpstr>
      <vt:lpstr>Dataset</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Results and Discussion</vt:lpstr>
      <vt:lpstr>Performance Analysis</vt:lpstr>
      <vt:lpstr>Conclusion</vt:lpstr>
      <vt:lpstr>Future Enhancement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Domain:</dc:title>
  <dc:creator>Angay</dc:creator>
  <cp:lastModifiedBy>Aniket Shinde</cp:lastModifiedBy>
  <cp:revision>30</cp:revision>
  <dcterms:created xsi:type="dcterms:W3CDTF">2023-11-15T14:09:37Z</dcterms:created>
  <dcterms:modified xsi:type="dcterms:W3CDTF">2025-06-21T19:39:43Z</dcterms:modified>
</cp:coreProperties>
</file>